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16DC-3605-460B-9CE3-3354ED865BAC}"/>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786A77F8-6608-438C-A61B-1AE2EAA18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FA274AF8-613D-41E0-9D2B-ACC45E27D3AF}"/>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5" name="Footer Placeholder 4">
            <a:extLst>
              <a:ext uri="{FF2B5EF4-FFF2-40B4-BE49-F238E27FC236}">
                <a16:creationId xmlns:a16="http://schemas.microsoft.com/office/drawing/2014/main" id="{ACBC4464-D5DF-41D5-91E0-D63C77E027C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2078512-884D-426D-9464-EA6B4B3A7334}"/>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426885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D216-861C-478E-9E89-741FA205A4A8}"/>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27E41CD3-BDAD-407C-B298-0CDD69882F13}"/>
              </a:ext>
            </a:extLst>
          </p:cNvPr>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4E4DA56-D13C-4E04-BB58-F977C59E07B0}"/>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5" name="Footer Placeholder 4">
            <a:extLst>
              <a:ext uri="{FF2B5EF4-FFF2-40B4-BE49-F238E27FC236}">
                <a16:creationId xmlns:a16="http://schemas.microsoft.com/office/drawing/2014/main" id="{7D57A92B-9FD1-4EA3-B9C5-87C6051F579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BC4396A-4271-4D77-AA3E-ED31760AF7AE}"/>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93282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A0642-303F-446C-A285-DC8E4E566BC6}"/>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6DA9D742-E2D0-4E22-9BAE-C103D424237D}"/>
              </a:ext>
            </a:extLst>
          </p:cNvPr>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3524C0F-2B11-46CE-9CB8-1F0827BE0A94}"/>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5" name="Footer Placeholder 4">
            <a:extLst>
              <a:ext uri="{FF2B5EF4-FFF2-40B4-BE49-F238E27FC236}">
                <a16:creationId xmlns:a16="http://schemas.microsoft.com/office/drawing/2014/main" id="{A97BBEC6-B540-4DE2-AFEA-3AAA866CB28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B8A5A31-A896-4C0C-B96A-7FBCC17E0D2D}"/>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353529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E8E6-B5C8-4BC5-BBF8-75FB27BB8717}"/>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3478E0A8-AEB7-4F50-AE36-7355AD66B523}"/>
              </a:ext>
            </a:extLst>
          </p:cNvPr>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6CEEF6CB-8DBF-40DE-9F3D-F9CB5B1F0887}"/>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5" name="Footer Placeholder 4">
            <a:extLst>
              <a:ext uri="{FF2B5EF4-FFF2-40B4-BE49-F238E27FC236}">
                <a16:creationId xmlns:a16="http://schemas.microsoft.com/office/drawing/2014/main" id="{3BE918F0-5BE7-4366-9B7A-2234C45F918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3FB7180-6CA7-4A0E-9381-3713DB6C0011}"/>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64531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DB5C-3467-4CC2-AD6E-2E2DF5FE315F}"/>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5EBE6DB-96EC-46BF-9BB8-C53A91E53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a:extLst>
              <a:ext uri="{FF2B5EF4-FFF2-40B4-BE49-F238E27FC236}">
                <a16:creationId xmlns:a16="http://schemas.microsoft.com/office/drawing/2014/main" id="{A8F12C15-4787-4508-959E-9DD4165FBFE7}"/>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5" name="Footer Placeholder 4">
            <a:extLst>
              <a:ext uri="{FF2B5EF4-FFF2-40B4-BE49-F238E27FC236}">
                <a16:creationId xmlns:a16="http://schemas.microsoft.com/office/drawing/2014/main" id="{353FCCFA-C0DF-40A0-8A0C-BDD3AFEC9E16}"/>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E6E7565-19C5-4DC2-A368-B68E91F5D53B}"/>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369097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BC4A-AE69-4AF7-B881-4CD14AB3FCAD}"/>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44DF2746-4E90-4E03-AB66-22C5256A48EC}"/>
              </a:ext>
            </a:extLst>
          </p:cNvPr>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A3988E7D-184E-4682-A0BD-1676C675ECFE}"/>
              </a:ext>
            </a:extLst>
          </p:cNvPr>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958E7300-6544-40B6-97C6-4CE15A5B61C5}"/>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6" name="Footer Placeholder 5">
            <a:extLst>
              <a:ext uri="{FF2B5EF4-FFF2-40B4-BE49-F238E27FC236}">
                <a16:creationId xmlns:a16="http://schemas.microsoft.com/office/drawing/2014/main" id="{7E6F8B4A-2D49-49F3-A826-C8D1F1A6187D}"/>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F4C57F6-755F-47A6-AC0F-A305F073EFC3}"/>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281472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C38F-F373-4D8E-ADF9-8D1F9F9C5770}"/>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CE376229-5CDD-4B8F-9AF7-29AAA5364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a:extLst>
              <a:ext uri="{FF2B5EF4-FFF2-40B4-BE49-F238E27FC236}">
                <a16:creationId xmlns:a16="http://schemas.microsoft.com/office/drawing/2014/main" id="{2B8933FA-6A69-42C6-B426-A33F91F00EBD}"/>
              </a:ext>
            </a:extLst>
          </p:cNvPr>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31900F74-E6FC-413D-95A4-3B38A60E1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a:extLst>
              <a:ext uri="{FF2B5EF4-FFF2-40B4-BE49-F238E27FC236}">
                <a16:creationId xmlns:a16="http://schemas.microsoft.com/office/drawing/2014/main" id="{05CEA4C7-4184-4291-9539-B92887849952}"/>
              </a:ext>
            </a:extLst>
          </p:cNvPr>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0D1D0A48-1EC1-4675-A89E-349139828C72}"/>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8" name="Footer Placeholder 7">
            <a:extLst>
              <a:ext uri="{FF2B5EF4-FFF2-40B4-BE49-F238E27FC236}">
                <a16:creationId xmlns:a16="http://schemas.microsoft.com/office/drawing/2014/main" id="{0F2A99C5-45AF-4906-AC43-5482BF4BD14E}"/>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DD18F5A3-0C15-41A9-A6FC-F8327A12D5DA}"/>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14131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CA22-9736-41CD-A5BA-4BEA45A9E5D5}"/>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A906250B-16E2-4DB1-B61C-1E9B504B866C}"/>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4" name="Footer Placeholder 3">
            <a:extLst>
              <a:ext uri="{FF2B5EF4-FFF2-40B4-BE49-F238E27FC236}">
                <a16:creationId xmlns:a16="http://schemas.microsoft.com/office/drawing/2014/main" id="{D4FA267E-E88A-4F6F-86FC-01254051906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183DABF5-93EE-4AE6-AB6F-EE53FF65046A}"/>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379595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330EEA-63A5-42FB-8112-35D331C77DF8}"/>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3" name="Footer Placeholder 2">
            <a:extLst>
              <a:ext uri="{FF2B5EF4-FFF2-40B4-BE49-F238E27FC236}">
                <a16:creationId xmlns:a16="http://schemas.microsoft.com/office/drawing/2014/main" id="{BD536607-6477-47A8-A85F-F26B09D4BE48}"/>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DA855B95-B4DD-4AD3-995C-DBAAF960DC66}"/>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293765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68A4-E1A1-4E06-A275-50B71CC16E0F}"/>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5914264-0DCF-40EB-9A43-B7B40A666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BD382E3D-32C4-4FC6-A2D4-B19DE34C2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a:extLst>
              <a:ext uri="{FF2B5EF4-FFF2-40B4-BE49-F238E27FC236}">
                <a16:creationId xmlns:a16="http://schemas.microsoft.com/office/drawing/2014/main" id="{1605814F-3A9A-4CC1-B572-001D7FABE925}"/>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6" name="Footer Placeholder 5">
            <a:extLst>
              <a:ext uri="{FF2B5EF4-FFF2-40B4-BE49-F238E27FC236}">
                <a16:creationId xmlns:a16="http://schemas.microsoft.com/office/drawing/2014/main" id="{D0CFB829-E101-4DDA-8182-095D3B71F88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FAF70945-7F22-4CCD-B998-EE94BD86CB09}"/>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111553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39B7-3F8B-464C-B02E-9C48873ADE7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7DF83A4C-A22C-4D1B-A4ED-2920C22F6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9EE0F096-8806-44DB-B0A7-BD1E99FCE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a:extLst>
              <a:ext uri="{FF2B5EF4-FFF2-40B4-BE49-F238E27FC236}">
                <a16:creationId xmlns:a16="http://schemas.microsoft.com/office/drawing/2014/main" id="{FA0F918B-85C8-402F-B127-1CFA831D4E13}"/>
              </a:ext>
            </a:extLst>
          </p:cNvPr>
          <p:cNvSpPr>
            <a:spLocks noGrp="1"/>
          </p:cNvSpPr>
          <p:nvPr>
            <p:ph type="dt" sz="half" idx="10"/>
          </p:nvPr>
        </p:nvSpPr>
        <p:spPr/>
        <p:txBody>
          <a:bodyPr/>
          <a:lstStyle/>
          <a:p>
            <a:fld id="{4D98E1CF-A04F-4DC8-A45B-CF2CD3C4B5E1}" type="datetimeFigureOut">
              <a:rPr lang="zh-CN" altLang="en-US" smtClean="0"/>
              <a:t>2017/9/14 Thursday</a:t>
            </a:fld>
            <a:endParaRPr lang="zh-CN" altLang="en-US"/>
          </a:p>
        </p:txBody>
      </p:sp>
      <p:sp>
        <p:nvSpPr>
          <p:cNvPr id="6" name="Footer Placeholder 5">
            <a:extLst>
              <a:ext uri="{FF2B5EF4-FFF2-40B4-BE49-F238E27FC236}">
                <a16:creationId xmlns:a16="http://schemas.microsoft.com/office/drawing/2014/main" id="{FA319527-A1BF-482C-879B-1CC752E04CE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92876EF-4351-4FD0-B973-6BF7CF3947B5}"/>
              </a:ext>
            </a:extLst>
          </p:cNvPr>
          <p:cNvSpPr>
            <a:spLocks noGrp="1"/>
          </p:cNvSpPr>
          <p:nvPr>
            <p:ph type="sldNum" sz="quarter" idx="12"/>
          </p:nvPr>
        </p:nvSpPr>
        <p:spPr/>
        <p:txBody>
          <a:body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32123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3082D-B0EC-4A41-AC01-CF4612221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126E75F-8DAA-43F1-9331-6822A1FE4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0CC8D825-1CB4-4317-A69C-4722165B8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8E1CF-A04F-4DC8-A45B-CF2CD3C4B5E1}" type="datetimeFigureOut">
              <a:rPr lang="zh-CN" altLang="en-US" smtClean="0"/>
              <a:t>2017/9/14 Thursday</a:t>
            </a:fld>
            <a:endParaRPr lang="zh-CN" altLang="en-US"/>
          </a:p>
        </p:txBody>
      </p:sp>
      <p:sp>
        <p:nvSpPr>
          <p:cNvPr id="5" name="Footer Placeholder 4">
            <a:extLst>
              <a:ext uri="{FF2B5EF4-FFF2-40B4-BE49-F238E27FC236}">
                <a16:creationId xmlns:a16="http://schemas.microsoft.com/office/drawing/2014/main" id="{9BFB6C57-8366-4CE4-80FF-0BCDF2B25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B84F9583-3015-4F18-A8EB-2198A0DC6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CCF06-7539-4CA7-8450-80996E76FF47}" type="slidenum">
              <a:rPr lang="zh-CN" altLang="en-US" smtClean="0"/>
              <a:t>‹#›</a:t>
            </a:fld>
            <a:endParaRPr lang="zh-CN" altLang="en-US"/>
          </a:p>
        </p:txBody>
      </p:sp>
    </p:spTree>
    <p:extLst>
      <p:ext uri="{BB962C8B-B14F-4D97-AF65-F5344CB8AC3E}">
        <p14:creationId xmlns:p14="http://schemas.microsoft.com/office/powerpoint/2010/main" val="189886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58FF28-30CF-4C7B-9434-EABA0606573D}"/>
              </a:ext>
            </a:extLst>
          </p:cNvPr>
          <p:cNvSpPr/>
          <p:nvPr/>
        </p:nvSpPr>
        <p:spPr>
          <a:xfrm>
            <a:off x="1934818" y="1605675"/>
            <a:ext cx="8521149" cy="2000548"/>
          </a:xfrm>
          <a:prstGeom prst="rect">
            <a:avLst/>
          </a:prstGeom>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DECENTRALIZED INVESTMENT BANKING</a:t>
            </a:r>
          </a:p>
          <a:p>
            <a:pPr algn="ctr"/>
            <a:r>
              <a:rPr lang="en-US" altLang="zh-CN" sz="2000" b="1" dirty="0">
                <a:latin typeface="Times New Roman" panose="02020603050405020304" pitchFamily="18" charset="0"/>
                <a:cs typeface="Times New Roman" panose="02020603050405020304" pitchFamily="18" charset="0"/>
              </a:rPr>
              <a:t>The Case of Discount Dividend-Reinvestment</a:t>
            </a:r>
          </a:p>
          <a:p>
            <a:pPr algn="ctr"/>
            <a:r>
              <a:rPr lang="en-US" altLang="zh-CN" sz="2000" b="1" dirty="0">
                <a:latin typeface="Times New Roman" panose="02020603050405020304" pitchFamily="18" charset="0"/>
                <a:cs typeface="Times New Roman" panose="02020603050405020304" pitchFamily="18" charset="0"/>
              </a:rPr>
              <a:t>and Stock-Purchase Plans</a:t>
            </a:r>
          </a:p>
          <a:p>
            <a:pPr algn="ctr"/>
            <a:r>
              <a:rPr lang="en-US" altLang="zh-CN" sz="2800" dirty="0">
                <a:latin typeface="Times New Roman" panose="02020603050405020304" pitchFamily="18" charset="0"/>
                <a:cs typeface="Times New Roman" panose="02020603050405020304" pitchFamily="18" charset="0"/>
              </a:rPr>
              <a:t>By</a:t>
            </a:r>
          </a:p>
          <a:p>
            <a:pPr algn="ctr"/>
            <a:r>
              <a:rPr lang="en-US" altLang="zh-CN" sz="2800" b="1" dirty="0">
                <a:latin typeface="Times New Roman" panose="02020603050405020304" pitchFamily="18" charset="0"/>
                <a:cs typeface="Times New Roman" panose="02020603050405020304" pitchFamily="18" charset="0"/>
              </a:rPr>
              <a:t>Myron S. SCHOLES &amp; Mark A. WOLFSON</a:t>
            </a:r>
            <a:endParaRPr lang="zh-CN" alt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220D263-D1D4-448F-8F83-5AF0AB1FD440}"/>
              </a:ext>
            </a:extLst>
          </p:cNvPr>
          <p:cNvSpPr txBox="1"/>
          <p:nvPr/>
        </p:nvSpPr>
        <p:spPr>
          <a:xfrm>
            <a:off x="8776245" y="5178280"/>
            <a:ext cx="2464911" cy="707886"/>
          </a:xfrm>
          <a:prstGeom prst="rect">
            <a:avLst/>
          </a:prstGeom>
          <a:noFill/>
        </p:spPr>
        <p:txBody>
          <a:bodyPr wrap="square" rtlCol="0">
            <a:spAutoFit/>
          </a:bodyPr>
          <a:lstStyle/>
          <a:p>
            <a:pPr algn="ctr"/>
            <a:r>
              <a:rPr lang="en-US" altLang="zh-CN" sz="2000" b="1" dirty="0" err="1">
                <a:latin typeface="Times New Roman" panose="02020603050405020304" pitchFamily="18" charset="0"/>
                <a:cs typeface="Times New Roman" panose="02020603050405020304" pitchFamily="18" charset="0"/>
              </a:rPr>
              <a:t>Xunwei</a:t>
            </a:r>
            <a:r>
              <a:rPr lang="en-US" altLang="zh-CN" sz="2000" b="1" dirty="0">
                <a:latin typeface="Times New Roman" panose="02020603050405020304" pitchFamily="18" charset="0"/>
                <a:cs typeface="Times New Roman" panose="02020603050405020304" pitchFamily="18" charset="0"/>
              </a:rPr>
              <a:t> (Robin) Liu</a:t>
            </a:r>
          </a:p>
          <a:p>
            <a:pPr algn="ctr"/>
            <a:r>
              <a:rPr lang="en-US" altLang="zh-CN" sz="2000" b="1" dirty="0">
                <a:latin typeface="Times New Roman" panose="02020603050405020304" pitchFamily="18" charset="0"/>
                <a:cs typeface="Times New Roman" panose="02020603050405020304" pitchFamily="18" charset="0"/>
              </a:rPr>
              <a:t>9.14.2017</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15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473015-707A-4D33-91E7-FBCDEFFB1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209" y="313156"/>
            <a:ext cx="5409071" cy="6057163"/>
          </a:xfrm>
          <a:prstGeom prst="rect">
            <a:avLst/>
          </a:prstGeom>
        </p:spPr>
      </p:pic>
      <p:sp>
        <p:nvSpPr>
          <p:cNvPr id="4" name="TextBox 3">
            <a:extLst>
              <a:ext uri="{FF2B5EF4-FFF2-40B4-BE49-F238E27FC236}">
                <a16:creationId xmlns:a16="http://schemas.microsoft.com/office/drawing/2014/main" id="{CDFD5062-64D5-4FF0-91E3-88D68E9476DD}"/>
              </a:ext>
            </a:extLst>
          </p:cNvPr>
          <p:cNvSpPr txBox="1"/>
          <p:nvPr/>
        </p:nvSpPr>
        <p:spPr>
          <a:xfrm>
            <a:off x="596348" y="904461"/>
            <a:ext cx="3945835" cy="313932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Calculating the actual discount received</a:t>
            </a:r>
          </a:p>
          <a:p>
            <a:r>
              <a:rPr lang="en-US" altLang="zh-CN" dirty="0">
                <a:latin typeface="Times New Roman" panose="02020603050405020304" pitchFamily="18" charset="0"/>
                <a:cs typeface="Times New Roman" panose="02020603050405020304" pitchFamily="18" charset="0"/>
              </a:rPr>
              <a:t>4 criteria:</a:t>
            </a:r>
          </a:p>
          <a:p>
            <a:r>
              <a:rPr lang="en-US" altLang="zh-CN" dirty="0">
                <a:latin typeface="Times New Roman" panose="02020603050405020304" pitchFamily="18" charset="0"/>
                <a:cs typeface="Times New Roman" panose="02020603050405020304" pitchFamily="18" charset="0"/>
              </a:rPr>
              <a:t>(1) Average of market prices observed over anywhere from one to twenty trading days</a:t>
            </a:r>
          </a:p>
          <a:p>
            <a:r>
              <a:rPr lang="en-US" altLang="zh-CN" dirty="0">
                <a:latin typeface="Times New Roman" panose="02020603050405020304" pitchFamily="18" charset="0"/>
                <a:cs typeface="Times New Roman" panose="02020603050405020304" pitchFamily="18" charset="0"/>
              </a:rPr>
              <a:t>(2) Which prices are used: last traded price, daily high and low, closing bid and ask</a:t>
            </a:r>
          </a:p>
          <a:p>
            <a:r>
              <a:rPr lang="en-US" altLang="zh-CN" dirty="0">
                <a:latin typeface="Times New Roman" panose="02020603050405020304" pitchFamily="18" charset="0"/>
                <a:cs typeface="Times New Roman" panose="02020603050405020304" pitchFamily="18" charset="0"/>
              </a:rPr>
              <a:t>(3) Averaging period</a:t>
            </a:r>
          </a:p>
          <a:p>
            <a:r>
              <a:rPr lang="en-US" altLang="zh-CN" dirty="0">
                <a:latin typeface="Times New Roman" panose="02020603050405020304" pitchFamily="18" charset="0"/>
                <a:cs typeface="Times New Roman" panose="02020603050405020304" pitchFamily="18" charset="0"/>
              </a:rPr>
              <a:t>(4) Advance payment requirement</a:t>
            </a:r>
          </a:p>
        </p:txBody>
      </p:sp>
    </p:spTree>
    <p:extLst>
      <p:ext uri="{BB962C8B-B14F-4D97-AF65-F5344CB8AC3E}">
        <p14:creationId xmlns:p14="http://schemas.microsoft.com/office/powerpoint/2010/main" val="7866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4BDC0-D999-4A70-8F01-EB679274E8AA}"/>
              </a:ext>
            </a:extLst>
          </p:cNvPr>
          <p:cNvSpPr txBox="1"/>
          <p:nvPr/>
        </p:nvSpPr>
        <p:spPr>
          <a:xfrm>
            <a:off x="626164" y="944219"/>
            <a:ext cx="11022497" cy="3416320"/>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Cost concern:</a:t>
            </a:r>
          </a:p>
          <a:p>
            <a:r>
              <a:rPr lang="en-US" altLang="zh-CN" dirty="0">
                <a:latin typeface="Times New Roman" panose="02020603050405020304" pitchFamily="18" charset="0"/>
                <a:cs typeface="Times New Roman" panose="02020603050405020304" pitchFamily="18" charset="0"/>
              </a:rPr>
              <a:t>To determine if 5% discount is a good opportunity to capture, we need to think of cost, which include the costs of becoming informed about the plan's details, the cost of bearing or avoiding undesired market risks, the cost of monitoring the investment, the transaction costs incurred in the secondary market, and the cost of complying with margin requirements and tax laws</a:t>
            </a:r>
          </a:p>
          <a:p>
            <a:endParaRPr lang="en-US" altLang="zh-CN" b="1"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One example: if share price declines during the averaging period, part of or all of the discount could disappear</a:t>
            </a:r>
          </a:p>
          <a:p>
            <a:r>
              <a:rPr lang="en-US" altLang="zh-CN" dirty="0">
                <a:latin typeface="Times New Roman" panose="02020603050405020304" pitchFamily="18" charset="0"/>
                <a:cs typeface="Times New Roman" panose="02020603050405020304" pitchFamily="18" charset="0"/>
              </a:rPr>
              <a:t>To illustrate, suppose the purchase price for shares is 95% of the average closing price over the five days ending just prior to the investment date. If these prices are $25.00, $24.50, $25.00, $23.75, and $23.00, the average is $24.25, and the purchase price becomes 95% of this average, or $23.0375. The 'discounted' purchase price of the shares actually exceeds the last traded price of $23.00, and the effective discount becomes a negative 0.16%</a:t>
            </a:r>
          </a:p>
          <a:p>
            <a:endParaRPr lang="en-US" altLang="zh-CN"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FF23AB2-9C91-4971-BC04-D2D33170D7DF}"/>
              </a:ext>
            </a:extLst>
          </p:cNvPr>
          <p:cNvSpPr txBox="1"/>
          <p:nvPr/>
        </p:nvSpPr>
        <p:spPr>
          <a:xfrm>
            <a:off x="198784" y="228602"/>
            <a:ext cx="6927574"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Cost concern</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49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38893-87E1-4A47-8B2C-3D08EC42658A}"/>
              </a:ext>
            </a:extLst>
          </p:cNvPr>
          <p:cNvSpPr txBox="1"/>
          <p:nvPr/>
        </p:nvSpPr>
        <p:spPr>
          <a:xfrm>
            <a:off x="228600" y="238538"/>
            <a:ext cx="6897758"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Several refinements</a:t>
            </a:r>
            <a:endParaRPr lang="zh-CN" altLang="en-US" sz="28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26EC609-509F-4A65-8E18-79FB8E84E8A2}"/>
              </a:ext>
            </a:extLst>
          </p:cNvPr>
          <p:cNvSpPr/>
          <p:nvPr/>
        </p:nvSpPr>
        <p:spPr>
          <a:xfrm>
            <a:off x="1103245" y="1142426"/>
            <a:ext cx="9959008" cy="5355312"/>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Refinements:</a:t>
            </a:r>
          </a:p>
          <a:p>
            <a:r>
              <a:rPr lang="en-US" altLang="zh-CN" dirty="0">
                <a:latin typeface="Times New Roman" panose="02020603050405020304" pitchFamily="18" charset="0"/>
                <a:cs typeface="Times New Roman" panose="02020603050405020304" pitchFamily="18" charset="0"/>
              </a:rPr>
              <a:t>Batch processing, eight in total, two adults plus two children each household</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Insurance:</a:t>
            </a:r>
          </a:p>
          <a:p>
            <a:r>
              <a:rPr lang="en-US" altLang="zh-CN" dirty="0">
                <a:latin typeface="Times New Roman" panose="02020603050405020304" pitchFamily="18" charset="0"/>
                <a:cs typeface="Times New Roman" panose="02020603050405020304" pitchFamily="18" charset="0"/>
              </a:rPr>
              <a:t>Put option on assets take long positions – effective but expensive</a:t>
            </a:r>
          </a:p>
          <a:p>
            <a:r>
              <a:rPr lang="en-US" altLang="zh-CN" dirty="0">
                <a:latin typeface="Times New Roman" panose="02020603050405020304" pitchFamily="18" charset="0"/>
                <a:cs typeface="Times New Roman" panose="02020603050405020304" pitchFamily="18" charset="0"/>
              </a:rPr>
              <a:t>Sell short – effective but expensive as well, required to pledge cash or securities as collateral</a:t>
            </a:r>
          </a:p>
          <a:p>
            <a:r>
              <a:rPr lang="en-US" altLang="zh-CN" dirty="0">
                <a:latin typeface="Times New Roman" panose="02020603050405020304" pitchFamily="18" charset="0"/>
                <a:cs typeface="Times New Roman" panose="02020603050405020304" pitchFamily="18" charset="0"/>
              </a:rPr>
              <a:t>Macro hedge, purchase put options on a market  index</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More investment accounts:</a:t>
            </a:r>
          </a:p>
          <a:p>
            <a:r>
              <a:rPr lang="en-US" altLang="zh-CN" dirty="0">
                <a:latin typeface="Times New Roman" panose="02020603050405020304" pitchFamily="18" charset="0"/>
                <a:cs typeface="Times New Roman" panose="02020603050405020304" pitchFamily="18" charset="0"/>
              </a:rPr>
              <a:t>Scale effect is important, as the cost if relatively fixed (searching and learning process)</a:t>
            </a:r>
          </a:p>
          <a:p>
            <a:r>
              <a:rPr lang="en-US" altLang="zh-CN" dirty="0">
                <a:latin typeface="Times New Roman" panose="02020603050405020304" pitchFamily="18" charset="0"/>
                <a:cs typeface="Times New Roman" panose="02020603050405020304" pitchFamily="18" charset="0"/>
              </a:rPr>
              <a:t>Brokerage fee can be relatively cheaper, as the broker agrees to sell all the shares in different accounts in a single trade through the single brokerage account</a:t>
            </a:r>
          </a:p>
          <a:p>
            <a:r>
              <a:rPr lang="en-US" altLang="zh-CN" dirty="0">
                <a:latin typeface="Times New Roman" panose="02020603050405020304" pitchFamily="18" charset="0"/>
                <a:cs typeface="Times New Roman" panose="02020603050405020304" pitchFamily="18" charset="0"/>
              </a:rPr>
              <a:t>Some companies encourage multiple accounts, some don’t, so Scholes and Wolfson need to find out whether multiple accounts could be used</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Securing lines of credit:</a:t>
            </a:r>
          </a:p>
          <a:p>
            <a:r>
              <a:rPr lang="en-US" altLang="zh-CN" dirty="0">
                <a:latin typeface="Times New Roman" panose="02020603050405020304" pitchFamily="18" charset="0"/>
                <a:cs typeface="Times New Roman" panose="02020603050405020304" pitchFamily="18" charset="0"/>
              </a:rPr>
              <a:t>To solve the budget constraint, arrange for lines of credit totaling $300,000, the borrowing never exceeded 50% of their total investment because of margin rules</a:t>
            </a: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08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29F86-4A37-40FB-977F-3675D63AA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064" y="200347"/>
            <a:ext cx="4798695" cy="6376348"/>
          </a:xfrm>
          <a:prstGeom prst="rect">
            <a:avLst/>
          </a:prstGeom>
        </p:spPr>
      </p:pic>
      <p:sp>
        <p:nvSpPr>
          <p:cNvPr id="4" name="TextBox 3">
            <a:extLst>
              <a:ext uri="{FF2B5EF4-FFF2-40B4-BE49-F238E27FC236}">
                <a16:creationId xmlns:a16="http://schemas.microsoft.com/office/drawing/2014/main" id="{1AC5AE47-0919-4985-BE47-D7508B2EEADE}"/>
              </a:ext>
            </a:extLst>
          </p:cNvPr>
          <p:cNvSpPr txBox="1"/>
          <p:nvPr/>
        </p:nvSpPr>
        <p:spPr>
          <a:xfrm>
            <a:off x="325120" y="904461"/>
            <a:ext cx="5334000" cy="4247317"/>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Changes in the level of investment activity over time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Out total initial investment over the five-year period for any given firm ranged from a low of $3,000 to a high of $400,000. For any given year, initial investment in individual firms ranged from a low of $1,000 to a high of $370,000. </a:t>
            </a:r>
          </a:p>
          <a:p>
            <a:r>
              <a:rPr lang="en-US" altLang="zh-CN" dirty="0">
                <a:latin typeface="Times New Roman" panose="02020603050405020304" pitchFamily="18" charset="0"/>
                <a:cs typeface="Times New Roman" panose="02020603050405020304" pitchFamily="18" charset="0"/>
              </a:rPr>
              <a:t>The $370,000 was invested in J.P. Morgan in 1985. Morgan’s discount was terminated in October 1985. The $370~000 investment was the result of investing $5,000 per month in eight accounts for eight months plus $5,000 in ten accounts for one month. </a:t>
            </a:r>
          </a:p>
          <a:p>
            <a:r>
              <a:rPr lang="en-US" altLang="zh-CN" dirty="0">
                <a:latin typeface="Times New Roman" panose="02020603050405020304" pitchFamily="18" charset="0"/>
                <a:cs typeface="Times New Roman" panose="02020603050405020304" pitchFamily="18" charset="0"/>
              </a:rPr>
              <a:t>A total of $315,000 was invested in Bank of New England, also in 1985. Like J.P. Morgan the bank terminated its discount late in 1985.</a:t>
            </a: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48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6CA5E-102D-42CC-A978-1DAF8C2F814F}"/>
              </a:ext>
            </a:extLst>
          </p:cNvPr>
          <p:cNvSpPr txBox="1"/>
          <p:nvPr/>
        </p:nvSpPr>
        <p:spPr>
          <a:xfrm>
            <a:off x="626164" y="944219"/>
            <a:ext cx="11022497" cy="258532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Scholes and Wolfson took a break in 1987, primarily due to: </a:t>
            </a:r>
          </a:p>
          <a:p>
            <a:r>
              <a:rPr lang="en-US" altLang="zh-CN" dirty="0">
                <a:latin typeface="Times New Roman" panose="02020603050405020304" pitchFamily="18" charset="0"/>
                <a:cs typeface="Times New Roman" panose="02020603050405020304" pitchFamily="18" charset="0"/>
              </a:rPr>
              <a:t>First, a </a:t>
            </a:r>
            <a:r>
              <a:rPr lang="en-US" altLang="zh-CN" b="1" dirty="0">
                <a:latin typeface="Times New Roman" panose="02020603050405020304" pitchFamily="18" charset="0"/>
                <a:cs typeface="Times New Roman" panose="02020603050405020304" pitchFamily="18" charset="0"/>
              </a:rPr>
              <a:t>regulatory change applying to brokers precluded our trades from being merged into a single transaction</a:t>
            </a:r>
            <a:r>
              <a:rPr lang="en-US" altLang="zh-CN" dirty="0">
                <a:latin typeface="Times New Roman" panose="02020603050405020304" pitchFamily="18" charset="0"/>
                <a:cs typeface="Times New Roman" panose="02020603050405020304" pitchFamily="18" charset="0"/>
              </a:rPr>
              <a:t> after December 31, 1986. This increased our proportional brokerage fee dramatically. For the trades undertaken in 1988, our brokerage fee still averaged well under one-half of 1%, but if we had undertaken the same trades in 1985 and 1986 under the post-December 31, 1986 rules, our commissions would have been three to four times as large as the 0.2270 rate we incurred in those years (for an additional cost of $15,000-$20,000). </a:t>
            </a:r>
          </a:p>
          <a:p>
            <a:r>
              <a:rPr lang="en-US" altLang="zh-CN" dirty="0">
                <a:latin typeface="Times New Roman" panose="02020603050405020304" pitchFamily="18" charset="0"/>
                <a:cs typeface="Times New Roman" panose="02020603050405020304" pitchFamily="18" charset="0"/>
              </a:rPr>
              <a:t>The second factor relates to </a:t>
            </a:r>
            <a:r>
              <a:rPr lang="en-US" altLang="zh-CN" b="1" dirty="0">
                <a:latin typeface="Times New Roman" panose="02020603050405020304" pitchFamily="18" charset="0"/>
                <a:cs typeface="Times New Roman" panose="02020603050405020304" pitchFamily="18" charset="0"/>
              </a:rPr>
              <a:t>family tax planning</a:t>
            </a:r>
            <a:r>
              <a:rPr lang="en-US" altLang="zh-CN" dirty="0">
                <a:latin typeface="Times New Roman" panose="02020603050405020304" pitchFamily="18" charset="0"/>
                <a:cs typeface="Times New Roman" panose="02020603050405020304" pitchFamily="18" charset="0"/>
              </a:rPr>
              <a:t>. Before the effective date of the Tax Reform Act of 1986, the dividends and capital gains earned in our children's names were taxable at bargain rates. As of January 1, 1987, this was no longer true tor two children.</a:t>
            </a:r>
          </a:p>
        </p:txBody>
      </p:sp>
      <p:sp>
        <p:nvSpPr>
          <p:cNvPr id="3" name="TextBox 2">
            <a:extLst>
              <a:ext uri="{FF2B5EF4-FFF2-40B4-BE49-F238E27FC236}">
                <a16:creationId xmlns:a16="http://schemas.microsoft.com/office/drawing/2014/main" id="{322FB4ED-D989-47DD-9C9C-E28FEFEBAB4E}"/>
              </a:ext>
            </a:extLst>
          </p:cNvPr>
          <p:cNvSpPr txBox="1"/>
          <p:nvPr/>
        </p:nvSpPr>
        <p:spPr>
          <a:xfrm>
            <a:off x="228600" y="238538"/>
            <a:ext cx="6897758"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Policies changes do matter</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35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17B7FE-085B-4324-A2E5-57C90A9DC024}"/>
              </a:ext>
            </a:extLst>
          </p:cNvPr>
          <p:cNvSpPr txBox="1"/>
          <p:nvPr/>
        </p:nvSpPr>
        <p:spPr>
          <a:xfrm>
            <a:off x="228600" y="238538"/>
            <a:ext cx="6897758"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Opportunity cost?</a:t>
            </a:r>
          </a:p>
        </p:txBody>
      </p:sp>
      <p:pic>
        <p:nvPicPr>
          <p:cNvPr id="4" name="Picture 3">
            <a:extLst>
              <a:ext uri="{FF2B5EF4-FFF2-40B4-BE49-F238E27FC236}">
                <a16:creationId xmlns:a16="http://schemas.microsoft.com/office/drawing/2014/main" id="{618C6DE6-EB2E-4C1D-8B97-49C3DA587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790" y="1089977"/>
            <a:ext cx="6743700" cy="3743325"/>
          </a:xfrm>
          <a:prstGeom prst="rect">
            <a:avLst/>
          </a:prstGeom>
        </p:spPr>
      </p:pic>
      <p:sp>
        <p:nvSpPr>
          <p:cNvPr id="5" name="TextBox 4">
            <a:extLst>
              <a:ext uri="{FF2B5EF4-FFF2-40B4-BE49-F238E27FC236}">
                <a16:creationId xmlns:a16="http://schemas.microsoft.com/office/drawing/2014/main" id="{8D6B84E0-1710-4267-97E2-EB1B579E5DF8}"/>
              </a:ext>
            </a:extLst>
          </p:cNvPr>
          <p:cNvSpPr txBox="1"/>
          <p:nvPr/>
        </p:nvSpPr>
        <p:spPr>
          <a:xfrm>
            <a:off x="325120" y="904461"/>
            <a:ext cx="5181600" cy="4247317"/>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$430,000 of gross income in total</a:t>
            </a:r>
          </a:p>
          <a:p>
            <a:r>
              <a:rPr lang="en-US" altLang="zh-CN" dirty="0">
                <a:latin typeface="Times New Roman" panose="02020603050405020304" pitchFamily="18" charset="0"/>
                <a:cs typeface="Times New Roman" panose="02020603050405020304" pitchFamily="18" charset="0"/>
              </a:rPr>
              <a:t>Minus net interest expense of $7,000</a:t>
            </a:r>
          </a:p>
          <a:p>
            <a:r>
              <a:rPr lang="en-US" altLang="zh-CN" dirty="0">
                <a:latin typeface="Times New Roman" panose="02020603050405020304" pitchFamily="18" charset="0"/>
                <a:cs typeface="Times New Roman" panose="02020603050405020304" pitchFamily="18" charset="0"/>
              </a:rPr>
              <a:t>Minus $2,000 of other expenses</a:t>
            </a:r>
          </a:p>
          <a:p>
            <a:r>
              <a:rPr lang="en-US" altLang="zh-CN" dirty="0">
                <a:latin typeface="Times New Roman" panose="02020603050405020304" pitchFamily="18" charset="0"/>
                <a:cs typeface="Times New Roman" panose="02020603050405020304" pitchFamily="18" charset="0"/>
              </a:rPr>
              <a:t>Leaving $421,000 in net profits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What if Scholes and Wolfson had invested alternatively?</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To estimate whether our investment in discount programs underperformed a naive investment strategy, we assumed that our investment alternative would have simply been to invest in the Salomon Brothers bank stock index. These calculations are shown in panel B of table 8</a:t>
            </a: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93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3ED0A-D15B-43C8-9473-C5851B3A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7" y="160337"/>
            <a:ext cx="5905183" cy="3286125"/>
          </a:xfrm>
          <a:prstGeom prst="rect">
            <a:avLst/>
          </a:prstGeom>
        </p:spPr>
      </p:pic>
      <p:pic>
        <p:nvPicPr>
          <p:cNvPr id="5" name="Picture 4">
            <a:extLst>
              <a:ext uri="{FF2B5EF4-FFF2-40B4-BE49-F238E27FC236}">
                <a16:creationId xmlns:a16="http://schemas.microsoft.com/office/drawing/2014/main" id="{C8974969-7316-4902-915A-AF27CBA60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160337"/>
            <a:ext cx="6299200" cy="3971925"/>
          </a:xfrm>
          <a:prstGeom prst="rect">
            <a:avLst/>
          </a:prstGeom>
        </p:spPr>
      </p:pic>
      <p:sp>
        <p:nvSpPr>
          <p:cNvPr id="6" name="TextBox 5">
            <a:extLst>
              <a:ext uri="{FF2B5EF4-FFF2-40B4-BE49-F238E27FC236}">
                <a16:creationId xmlns:a16="http://schemas.microsoft.com/office/drawing/2014/main" id="{28AE3111-C6CC-4C62-9E74-4DCFDE996044}"/>
              </a:ext>
            </a:extLst>
          </p:cNvPr>
          <p:cNvSpPr txBox="1"/>
          <p:nvPr/>
        </p:nvSpPr>
        <p:spPr>
          <a:xfrm>
            <a:off x="193040" y="4241555"/>
            <a:ext cx="11081418" cy="258532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163,800 = 3,609,000*5.26% - the costs to sell shares (brokerage fees and execution costs) = 3,609,000*4.54%</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$74,600 above the benchmark, the excess return is 12% per year</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So the concern that discount income would, in part, disappear because of poor stock performance for the sponsoring firms was not borne out by our experience (still positive). The favorable stock performance for firms offering discount stock-purchase plans is somewhat surprising and is worthy of further investigation. (they are not delivering a message that stock issuance suggests the stock price is overvalued)</a:t>
            </a: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10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6A200-8CFC-423D-B7B7-EFCD7DC12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750" y="258127"/>
            <a:ext cx="6743700" cy="5915025"/>
          </a:xfrm>
          <a:prstGeom prst="rect">
            <a:avLst/>
          </a:prstGeom>
        </p:spPr>
      </p:pic>
      <p:sp>
        <p:nvSpPr>
          <p:cNvPr id="4" name="TextBox 3">
            <a:extLst>
              <a:ext uri="{FF2B5EF4-FFF2-40B4-BE49-F238E27FC236}">
                <a16:creationId xmlns:a16="http://schemas.microsoft.com/office/drawing/2014/main" id="{158034F4-7666-4412-A4E3-43A9686DC1CC}"/>
              </a:ext>
            </a:extLst>
          </p:cNvPr>
          <p:cNvSpPr txBox="1"/>
          <p:nvPr/>
        </p:nvSpPr>
        <p:spPr>
          <a:xfrm>
            <a:off x="325120" y="1044230"/>
            <a:ext cx="4592320" cy="535531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Table 9 reports capital amounts raised through dividend-reinvestment plans in 1985 for two categories of firms. In the first category are eight firms offering 5% discounts on optional cash purchases of shares throughout the entire</a:t>
            </a:r>
          </a:p>
          <a:p>
            <a:r>
              <a:rPr lang="en-US" altLang="zh-CN" dirty="0">
                <a:latin typeface="Times New Roman" panose="02020603050405020304" pitchFamily="18" charset="0"/>
                <a:cs typeface="Times New Roman" panose="02020603050405020304" pitchFamily="18" charset="0"/>
              </a:rPr>
              <a:t>calendar year (1985) and that reported the amounts raised as a separate line item in their annual reports. The seven firms in the second group make similar financial statement disclosures but offer no discounts on cash purchases.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eight firms offering 5% discounts raised through their programs an average of 98% (median; the mean is 93%) of the common and preferred dividends they paid in 1985. By contrast, the seven firms offering no discounts raised an average of 12% (median; the mean is 147o) of their common and preferred dividends.</a:t>
            </a:r>
          </a:p>
        </p:txBody>
      </p:sp>
      <p:sp>
        <p:nvSpPr>
          <p:cNvPr id="5" name="TextBox 4">
            <a:extLst>
              <a:ext uri="{FF2B5EF4-FFF2-40B4-BE49-F238E27FC236}">
                <a16:creationId xmlns:a16="http://schemas.microsoft.com/office/drawing/2014/main" id="{BF305B3C-7207-4832-8CE1-27E71946D9A1}"/>
              </a:ext>
            </a:extLst>
          </p:cNvPr>
          <p:cNvSpPr txBox="1"/>
          <p:nvPr/>
        </p:nvSpPr>
        <p:spPr>
          <a:xfrm>
            <a:off x="228600" y="238538"/>
            <a:ext cx="6897758"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How much money is raised</a:t>
            </a:r>
          </a:p>
        </p:txBody>
      </p:sp>
    </p:spTree>
    <p:extLst>
      <p:ext uri="{BB962C8B-B14F-4D97-AF65-F5344CB8AC3E}">
        <p14:creationId xmlns:p14="http://schemas.microsoft.com/office/powerpoint/2010/main" val="62077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576D66-220C-4495-ADF8-CFA594B4450C}"/>
              </a:ext>
            </a:extLst>
          </p:cNvPr>
          <p:cNvSpPr txBox="1"/>
          <p:nvPr/>
        </p:nvSpPr>
        <p:spPr>
          <a:xfrm>
            <a:off x="228600" y="238538"/>
            <a:ext cx="6897758"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Sensitive to minor changes</a:t>
            </a:r>
          </a:p>
        </p:txBody>
      </p:sp>
      <p:sp>
        <p:nvSpPr>
          <p:cNvPr id="3" name="TextBox 2">
            <a:extLst>
              <a:ext uri="{FF2B5EF4-FFF2-40B4-BE49-F238E27FC236}">
                <a16:creationId xmlns:a16="http://schemas.microsoft.com/office/drawing/2014/main" id="{C46709F0-EB4D-4F6D-9B01-4CCD6218E3A8}"/>
              </a:ext>
            </a:extLst>
          </p:cNvPr>
          <p:cNvSpPr txBox="1"/>
          <p:nvPr/>
        </p:nvSpPr>
        <p:spPr>
          <a:xfrm>
            <a:off x="344997" y="865323"/>
            <a:ext cx="11303663" cy="563231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United Water Resources and Hexcel offer </a:t>
            </a:r>
            <a:r>
              <a:rPr lang="en-US" altLang="zh-CN" b="1" dirty="0">
                <a:latin typeface="Times New Roman" panose="02020603050405020304" pitchFamily="18" charset="0"/>
                <a:cs typeface="Times New Roman" panose="02020603050405020304" pitchFamily="18" charset="0"/>
              </a:rPr>
              <a:t>less generous</a:t>
            </a:r>
            <a:r>
              <a:rPr lang="en-US" altLang="zh-CN" dirty="0">
                <a:latin typeface="Times New Roman" panose="02020603050405020304" pitchFamily="18" charset="0"/>
                <a:cs typeface="Times New Roman" panose="02020603050405020304" pitchFamily="18" charset="0"/>
              </a:rPr>
              <a:t> investment opportunities than the other six firms offering 5% discounts. Although the table does not show it, </a:t>
            </a:r>
            <a:r>
              <a:rPr lang="en-US" altLang="zh-CN" b="1" dirty="0">
                <a:latin typeface="Times New Roman" panose="02020603050405020304" pitchFamily="18" charset="0"/>
                <a:cs typeface="Times New Roman" panose="02020603050405020304" pitchFamily="18" charset="0"/>
              </a:rPr>
              <a:t>these firms' common stocks are also less actively traded than the</a:t>
            </a:r>
          </a:p>
          <a:p>
            <a:r>
              <a:rPr lang="en-US" altLang="zh-CN" b="1" dirty="0">
                <a:latin typeface="Times New Roman" panose="02020603050405020304" pitchFamily="18" charset="0"/>
                <a:cs typeface="Times New Roman" panose="02020603050405020304" pitchFamily="18" charset="0"/>
              </a:rPr>
              <a:t>stocks of the other firms, making execution costs higher</a:t>
            </a:r>
            <a:r>
              <a:rPr lang="en-US" altLang="zh-CN" dirty="0">
                <a:latin typeface="Times New Roman" panose="02020603050405020304" pitchFamily="18" charset="0"/>
                <a:cs typeface="Times New Roman" panose="02020603050405020304" pitchFamily="18" charset="0"/>
              </a:rPr>
              <a:t>. Accordingly, the capital raised for these firms, as a fraction of common and preferred dividends, is just above </a:t>
            </a:r>
            <a:r>
              <a:rPr lang="en-US" altLang="zh-CN" b="1" dirty="0">
                <a:latin typeface="Times New Roman" panose="02020603050405020304" pitchFamily="18" charset="0"/>
                <a:cs typeface="Times New Roman" panose="02020603050405020304" pitchFamily="18" charset="0"/>
              </a:rPr>
              <a:t>50%</a:t>
            </a:r>
            <a:r>
              <a:rPr lang="en-US" altLang="zh-CN" dirty="0">
                <a:latin typeface="Times New Roman" panose="02020603050405020304" pitchFamily="18" charset="0"/>
                <a:cs typeface="Times New Roman" panose="02020603050405020304" pitchFamily="18" charset="0"/>
              </a:rPr>
              <a:t>, or less than half as much raised by the other firms offering 5% discounts.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other firm that stands out is Hartford National. Although this is a large firm that offered generous investment limits and whose shares traded actively, the program raised only </a:t>
            </a:r>
            <a:r>
              <a:rPr lang="en-US" altLang="zh-CN" b="1" dirty="0">
                <a:latin typeface="Times New Roman" panose="02020603050405020304" pitchFamily="18" charset="0"/>
                <a:cs typeface="Times New Roman" panose="02020603050405020304" pitchFamily="18" charset="0"/>
              </a:rPr>
              <a:t>51%</a:t>
            </a:r>
            <a:r>
              <a:rPr lang="en-US" altLang="zh-CN" dirty="0">
                <a:latin typeface="Times New Roman" panose="02020603050405020304" pitchFamily="18" charset="0"/>
                <a:cs typeface="Times New Roman" panose="02020603050405020304" pitchFamily="18" charset="0"/>
              </a:rPr>
              <a:t> of common and preferred dividends in 1985. The only clue we have to explain this discrepancy is that </a:t>
            </a:r>
            <a:r>
              <a:rPr lang="en-US" altLang="zh-CN" b="1" dirty="0">
                <a:latin typeface="Times New Roman" panose="02020603050405020304" pitchFamily="18" charset="0"/>
                <a:cs typeface="Times New Roman" panose="02020603050405020304" pitchFamily="18" charset="0"/>
              </a:rPr>
              <a:t>Hartford National was notably slower in 1985 than were other firms in sending us certificates for shares we bought through the discount program. If our experience is typical, this slowness discouraged shareholder investment.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Over the nine months of 1985 in which J.P. Morgan </a:t>
            </a:r>
            <a:r>
              <a:rPr lang="en-US" altLang="zh-CN" b="1" dirty="0">
                <a:latin typeface="Times New Roman" panose="02020603050405020304" pitchFamily="18" charset="0"/>
                <a:cs typeface="Times New Roman" panose="02020603050405020304" pitchFamily="18" charset="0"/>
              </a:rPr>
              <a:t>offered a discount program</a:t>
            </a:r>
            <a:r>
              <a:rPr lang="en-US" altLang="zh-CN" dirty="0">
                <a:latin typeface="Times New Roman" panose="02020603050405020304" pitchFamily="18" charset="0"/>
                <a:cs typeface="Times New Roman" panose="02020603050405020304" pitchFamily="18" charset="0"/>
              </a:rPr>
              <a:t>, it raised </a:t>
            </a:r>
            <a:r>
              <a:rPr lang="en-US" altLang="zh-CN" b="1" dirty="0">
                <a:latin typeface="Times New Roman" panose="02020603050405020304" pitchFamily="18" charset="0"/>
                <a:cs typeface="Times New Roman" panose="02020603050405020304" pitchFamily="18" charset="0"/>
              </a:rPr>
              <a:t>$92 million</a:t>
            </a:r>
            <a:r>
              <a:rPr lang="en-US" altLang="zh-CN" dirty="0">
                <a:latin typeface="Times New Roman" panose="02020603050405020304" pitchFamily="18" charset="0"/>
                <a:cs typeface="Times New Roman" panose="02020603050405020304" pitchFamily="18" charset="0"/>
              </a:rPr>
              <a:t> through its dividend-reinvestment plan (or 44% of common and preferred dividends paid for the entire year). In 1986, </a:t>
            </a:r>
            <a:r>
              <a:rPr lang="en-US" altLang="zh-CN" b="1" dirty="0">
                <a:latin typeface="Times New Roman" panose="02020603050405020304" pitchFamily="18" charset="0"/>
                <a:cs typeface="Times New Roman" panose="02020603050405020304" pitchFamily="18" charset="0"/>
              </a:rPr>
              <a:t>in the</a:t>
            </a:r>
          </a:p>
          <a:p>
            <a:r>
              <a:rPr lang="en-US" altLang="zh-CN" b="1" dirty="0">
                <a:latin typeface="Times New Roman" panose="02020603050405020304" pitchFamily="18" charset="0"/>
                <a:cs typeface="Times New Roman" panose="02020603050405020304" pitchFamily="18" charset="0"/>
              </a:rPr>
              <a:t>absence of a discount cash purchase option</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$55 million</a:t>
            </a:r>
            <a:r>
              <a:rPr lang="en-US" altLang="zh-CN" dirty="0">
                <a:latin typeface="Times New Roman" panose="02020603050405020304" pitchFamily="18" charset="0"/>
                <a:cs typeface="Times New Roman" panose="02020603050405020304" pitchFamily="18" charset="0"/>
              </a:rPr>
              <a:t> was raised through the reinvestment plan (only 23% of common and preferred dividends).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decline in capital raised through Bank of New England's dividend reinvestment plan was even more dramatic. In 1986, </a:t>
            </a:r>
            <a:r>
              <a:rPr lang="en-US" altLang="zh-CN" b="1" dirty="0">
                <a:latin typeface="Times New Roman" panose="02020603050405020304" pitchFamily="18" charset="0"/>
                <a:cs typeface="Times New Roman" panose="02020603050405020304" pitchFamily="18" charset="0"/>
              </a:rPr>
              <a:t>in the absence of a discount, only $8.3 million was raised (down from $41.7 million in 1985)</a:t>
            </a:r>
            <a:r>
              <a:rPr lang="en-US" altLang="zh-CN" dirty="0">
                <a:latin typeface="Times New Roman" panose="02020603050405020304" pitchFamily="18" charset="0"/>
                <a:cs typeface="Times New Roman" panose="02020603050405020304" pitchFamily="18" charset="0"/>
              </a:rPr>
              <a:t>. This is only 15% of common and preferred dividends (down from 96% in 1985).</a:t>
            </a:r>
          </a:p>
        </p:txBody>
      </p:sp>
    </p:spTree>
    <p:extLst>
      <p:ext uri="{BB962C8B-B14F-4D97-AF65-F5344CB8AC3E}">
        <p14:creationId xmlns:p14="http://schemas.microsoft.com/office/powerpoint/2010/main" val="162781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F01356-12F5-41D1-BD0B-0E4486825405}"/>
              </a:ext>
            </a:extLst>
          </p:cNvPr>
          <p:cNvSpPr txBox="1"/>
          <p:nvPr/>
        </p:nvSpPr>
        <p:spPr>
          <a:xfrm>
            <a:off x="228599" y="238538"/>
            <a:ext cx="977016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Motivation in sponsoring discount stock-purchase programs</a:t>
            </a:r>
          </a:p>
        </p:txBody>
      </p:sp>
      <p:sp>
        <p:nvSpPr>
          <p:cNvPr id="3" name="TextBox 2">
            <a:extLst>
              <a:ext uri="{FF2B5EF4-FFF2-40B4-BE49-F238E27FC236}">
                <a16:creationId xmlns:a16="http://schemas.microsoft.com/office/drawing/2014/main" id="{57FB08EA-0EEC-45CC-8DDB-16B46614E246}"/>
              </a:ext>
            </a:extLst>
          </p:cNvPr>
          <p:cNvSpPr txBox="1"/>
          <p:nvPr/>
        </p:nvSpPr>
        <p:spPr>
          <a:xfrm>
            <a:off x="344997" y="948931"/>
            <a:ext cx="11303663" cy="590931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 Raising capital – using discount as an incentive</a:t>
            </a:r>
          </a:p>
          <a:p>
            <a:r>
              <a:rPr lang="en-US" altLang="zh-CN" dirty="0">
                <a:latin typeface="Times New Roman" panose="02020603050405020304" pitchFamily="18" charset="0"/>
                <a:cs typeface="Times New Roman" panose="02020603050405020304" pitchFamily="18" charset="0"/>
              </a:rPr>
              <a:t>(2) Some are interested in promoting long-term investment by shareholders. </a:t>
            </a:r>
          </a:p>
          <a:p>
            <a:r>
              <a:rPr lang="en-US" altLang="zh-CN" dirty="0">
                <a:latin typeface="Times New Roman" panose="02020603050405020304" pitchFamily="18" charset="0"/>
                <a:cs typeface="Times New Roman" panose="02020603050405020304" pitchFamily="18" charset="0"/>
              </a:rPr>
              <a:t>(3) Others appear interested in encouraging wider ownership of shares, perhaps to make a change in corporate control more difficult to effect. </a:t>
            </a:r>
          </a:p>
          <a:p>
            <a:r>
              <a:rPr lang="en-US" altLang="zh-CN" dirty="0">
                <a:latin typeface="Times New Roman" panose="02020603050405020304" pitchFamily="18" charset="0"/>
                <a:cs typeface="Times New Roman" panose="02020603050405020304" pitchFamily="18" charset="0"/>
              </a:rPr>
              <a:t>(4) And with the possible exception of BankAmerica and a couple of other large banks, all firms seem to be concerned about the effect on share prices of arbitrage by plan participants.</a:t>
            </a:r>
          </a:p>
          <a:p>
            <a:endParaRPr lang="en-US" altLang="zh-CN" b="1"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An extreme case – BankAmerica</a:t>
            </a:r>
          </a:p>
          <a:p>
            <a:r>
              <a:rPr lang="en-US" altLang="zh-CN" dirty="0">
                <a:latin typeface="Times New Roman" panose="02020603050405020304" pitchFamily="18" charset="0"/>
                <a:cs typeface="Times New Roman" panose="02020603050405020304" pitchFamily="18" charset="0"/>
              </a:rPr>
              <a:t>In June 1987. The plan permitted shareholders of record to invest </a:t>
            </a:r>
            <a:r>
              <a:rPr lang="en-US" altLang="zh-CN" b="1" dirty="0">
                <a:latin typeface="Times New Roman" panose="02020603050405020304" pitchFamily="18" charset="0"/>
                <a:cs typeface="Times New Roman" panose="02020603050405020304" pitchFamily="18" charset="0"/>
              </a:rPr>
              <a:t>up to $10,000 per month in common shares at a 5%</a:t>
            </a:r>
            <a:r>
              <a:rPr lang="en-US" altLang="zh-CN" dirty="0">
                <a:latin typeface="Times New Roman" panose="02020603050405020304" pitchFamily="18" charset="0"/>
                <a:cs typeface="Times New Roman" panose="02020603050405020304" pitchFamily="18" charset="0"/>
              </a:rPr>
              <a:t> discount from market prices. The plan was so popular that BankAmerica decided to </a:t>
            </a:r>
            <a:r>
              <a:rPr lang="en-US" altLang="zh-CN" b="1" dirty="0">
                <a:latin typeface="Times New Roman" panose="02020603050405020304" pitchFamily="18" charset="0"/>
                <a:cs typeface="Times New Roman" panose="02020603050405020304" pitchFamily="18" charset="0"/>
              </a:rPr>
              <a:t>reduce the discount to 4% a mere four months later</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In June 1988, the discount was </a:t>
            </a:r>
            <a:r>
              <a:rPr lang="en-US" altLang="zh-CN" b="1" dirty="0">
                <a:latin typeface="Times New Roman" panose="02020603050405020304" pitchFamily="18" charset="0"/>
                <a:cs typeface="Times New Roman" panose="02020603050405020304" pitchFamily="18" charset="0"/>
              </a:rPr>
              <a:t>reduced further to 3%</a:t>
            </a:r>
            <a:r>
              <a:rPr lang="en-US" altLang="zh-CN" dirty="0">
                <a:latin typeface="Times New Roman" panose="02020603050405020304" pitchFamily="18" charset="0"/>
                <a:cs typeface="Times New Roman" panose="02020603050405020304" pitchFamily="18" charset="0"/>
              </a:rPr>
              <a:t> and the bank announced that participants </a:t>
            </a:r>
            <a:r>
              <a:rPr lang="en-US" altLang="zh-CN" b="1" dirty="0">
                <a:latin typeface="Times New Roman" panose="02020603050405020304" pitchFamily="18" charset="0"/>
                <a:cs typeface="Times New Roman" panose="02020603050405020304" pitchFamily="18" charset="0"/>
              </a:rPr>
              <a:t>could request permission</a:t>
            </a:r>
            <a:r>
              <a:rPr lang="en-US" altLang="zh-CN" dirty="0">
                <a:latin typeface="Times New Roman" panose="02020603050405020304" pitchFamily="18" charset="0"/>
                <a:cs typeface="Times New Roman" panose="02020603050405020304" pitchFamily="18" charset="0"/>
              </a:rPr>
              <a:t> to invest more than $10,000 per month. We inquired by phone whether </a:t>
            </a:r>
            <a:r>
              <a:rPr lang="en-US" altLang="zh-CN" b="1" dirty="0">
                <a:latin typeface="Times New Roman" panose="02020603050405020304" pitchFamily="18" charset="0"/>
                <a:cs typeface="Times New Roman" panose="02020603050405020304" pitchFamily="18" charset="0"/>
              </a:rPr>
              <a:t>an investment of $100,000</a:t>
            </a:r>
          </a:p>
          <a:p>
            <a:r>
              <a:rPr lang="en-US" altLang="zh-CN" b="1" dirty="0">
                <a:latin typeface="Times New Roman" panose="02020603050405020304" pitchFamily="18" charset="0"/>
                <a:cs typeface="Times New Roman" panose="02020603050405020304" pitchFamily="18" charset="0"/>
              </a:rPr>
              <a:t>in the forthcoming month would be allowed</a:t>
            </a:r>
            <a:r>
              <a:rPr lang="en-US" altLang="zh-CN" dirty="0">
                <a:latin typeface="Times New Roman" panose="02020603050405020304" pitchFamily="18" charset="0"/>
                <a:cs typeface="Times New Roman" panose="02020603050405020304" pitchFamily="18" charset="0"/>
              </a:rPr>
              <a:t>. The answer was yes, but the plan administrators would not reveal what the </a:t>
            </a:r>
            <a:r>
              <a:rPr lang="en-US" altLang="zh-CN" b="1" dirty="0">
                <a:latin typeface="Times New Roman" panose="02020603050405020304" pitchFamily="18" charset="0"/>
                <a:cs typeface="Times New Roman" panose="02020603050405020304" pitchFamily="18" charset="0"/>
              </a:rPr>
              <a:t>investment ceiling</a:t>
            </a:r>
            <a:r>
              <a:rPr lang="en-US" altLang="zh-CN" dirty="0">
                <a:latin typeface="Times New Roman" panose="02020603050405020304" pitchFamily="18" charset="0"/>
                <a:cs typeface="Times New Roman" panose="02020603050405020304" pitchFamily="18" charset="0"/>
              </a:rPr>
              <a:t> might be.</a:t>
            </a:r>
          </a:p>
          <a:p>
            <a:r>
              <a:rPr lang="en-US" altLang="zh-CN" dirty="0">
                <a:latin typeface="Times New Roman" panose="02020603050405020304" pitchFamily="18" charset="0"/>
                <a:cs typeface="Times New Roman" panose="02020603050405020304" pitchFamily="18" charset="0"/>
              </a:rPr>
              <a:t>To more further cuts in September 1988 and February 1989, to 2.5% and 2%, respectively, still raised great amount of money</a:t>
            </a:r>
          </a:p>
          <a:p>
            <a:r>
              <a:rPr lang="en-US" altLang="zh-CN" dirty="0">
                <a:latin typeface="Times New Roman" panose="02020603050405020304" pitchFamily="18" charset="0"/>
                <a:cs typeface="Times New Roman" panose="02020603050405020304" pitchFamily="18" charset="0"/>
              </a:rPr>
              <a:t>The BankAmerica program raises an </a:t>
            </a:r>
            <a:r>
              <a:rPr lang="en-US" altLang="zh-CN" b="1" dirty="0">
                <a:latin typeface="Times New Roman" panose="02020603050405020304" pitchFamily="18" charset="0"/>
                <a:cs typeface="Times New Roman" panose="02020603050405020304" pitchFamily="18" charset="0"/>
              </a:rPr>
              <a:t>interesting tradeoff between equity and efficiency</a:t>
            </a:r>
            <a:r>
              <a:rPr lang="en-US" altLang="zh-CN" dirty="0">
                <a:latin typeface="Times New Roman" panose="02020603050405020304" pitchFamily="18" charset="0"/>
                <a:cs typeface="Times New Roman" panose="02020603050405020304" pitchFamily="18" charset="0"/>
              </a:rPr>
              <a:t> considerations. While a relatively </a:t>
            </a:r>
            <a:r>
              <a:rPr lang="en-US" altLang="zh-CN" b="1" dirty="0">
                <a:latin typeface="Times New Roman" panose="02020603050405020304" pitchFamily="18" charset="0"/>
                <a:cs typeface="Times New Roman" panose="02020603050405020304" pitchFamily="18" charset="0"/>
              </a:rPr>
              <a:t>few well-endowed shareholders are likely to dominate</a:t>
            </a:r>
            <a:r>
              <a:rPr lang="en-US" altLang="zh-CN" dirty="0">
                <a:latin typeface="Times New Roman" panose="02020603050405020304" pitchFamily="18" charset="0"/>
                <a:cs typeface="Times New Roman" panose="02020603050405020304" pitchFamily="18" charset="0"/>
              </a:rPr>
              <a:t> the plan, they are also likely to be the most </a:t>
            </a:r>
            <a:r>
              <a:rPr lang="en-US" altLang="zh-CN" b="1" dirty="0">
                <a:latin typeface="Times New Roman" panose="02020603050405020304" pitchFamily="18" charset="0"/>
                <a:cs typeface="Times New Roman" panose="02020603050405020304" pitchFamily="18" charset="0"/>
              </a:rPr>
              <a:t>efficient</a:t>
            </a:r>
            <a:r>
              <a:rPr lang="en-US" altLang="zh-CN" dirty="0">
                <a:latin typeface="Times New Roman" panose="02020603050405020304" pitchFamily="18" charset="0"/>
                <a:cs typeface="Times New Roman" panose="02020603050405020304" pitchFamily="18" charset="0"/>
              </a:rPr>
              <a:t> 'underwriters' of the firm's securities, and at a 2% discount, the total </a:t>
            </a:r>
            <a:r>
              <a:rPr lang="en-US" altLang="zh-CN" b="1" dirty="0">
                <a:latin typeface="Times New Roman" panose="02020603050405020304" pitchFamily="18" charset="0"/>
                <a:cs typeface="Times New Roman" panose="02020603050405020304" pitchFamily="18" charset="0"/>
              </a:rPr>
              <a:t>underwriting fee paid is 60% less </a:t>
            </a:r>
            <a:r>
              <a:rPr lang="en-US" altLang="zh-CN" dirty="0">
                <a:latin typeface="Times New Roman" panose="02020603050405020304" pitchFamily="18" charset="0"/>
                <a:cs typeface="Times New Roman" panose="02020603050405020304" pitchFamily="18" charset="0"/>
              </a:rPr>
              <a:t>than that incurred in the 5% discount program.</a:t>
            </a:r>
          </a:p>
        </p:txBody>
      </p:sp>
    </p:spTree>
    <p:extLst>
      <p:ext uri="{BB962C8B-B14F-4D97-AF65-F5344CB8AC3E}">
        <p14:creationId xmlns:p14="http://schemas.microsoft.com/office/powerpoint/2010/main" val="26392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B6498-C1F1-4932-976A-93641437B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267" y="1123798"/>
            <a:ext cx="2300201" cy="2911015"/>
          </a:xfrm>
          <a:prstGeom prst="rect">
            <a:avLst/>
          </a:prstGeom>
        </p:spPr>
      </p:pic>
      <p:sp>
        <p:nvSpPr>
          <p:cNvPr id="4" name="TextBox 3">
            <a:extLst>
              <a:ext uri="{FF2B5EF4-FFF2-40B4-BE49-F238E27FC236}">
                <a16:creationId xmlns:a16="http://schemas.microsoft.com/office/drawing/2014/main" id="{44B65F35-4D14-4B4D-848C-91DF5241CE25}"/>
              </a:ext>
            </a:extLst>
          </p:cNvPr>
          <p:cNvSpPr txBox="1"/>
          <p:nvPr/>
        </p:nvSpPr>
        <p:spPr>
          <a:xfrm>
            <a:off x="2196549" y="4244016"/>
            <a:ext cx="3170582"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SCHOLES</a:t>
            </a:r>
            <a:endParaRPr lang="zh-CN" altLang="en-US" sz="2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6A745C2-8452-4431-81AC-A6160A280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951" y="1227282"/>
            <a:ext cx="2583707" cy="2827410"/>
          </a:xfrm>
          <a:prstGeom prst="rect">
            <a:avLst/>
          </a:prstGeom>
        </p:spPr>
      </p:pic>
      <p:sp>
        <p:nvSpPr>
          <p:cNvPr id="11" name="TextBox 10">
            <a:extLst>
              <a:ext uri="{FF2B5EF4-FFF2-40B4-BE49-F238E27FC236}">
                <a16:creationId xmlns:a16="http://schemas.microsoft.com/office/drawing/2014/main" id="{0914A041-DDEA-43A1-ACF9-7D6F1F6EA5A2}"/>
              </a:ext>
            </a:extLst>
          </p:cNvPr>
          <p:cNvSpPr txBox="1"/>
          <p:nvPr/>
        </p:nvSpPr>
        <p:spPr>
          <a:xfrm>
            <a:off x="8511191" y="4287087"/>
            <a:ext cx="3170582"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WOLFSON</a:t>
            </a:r>
            <a:endParaRPr lang="zh-CN" altLang="en-US" sz="2000" b="1"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E826B225-2ED4-4C0B-933D-94E5FDC06BB3}"/>
              </a:ext>
            </a:extLst>
          </p:cNvPr>
          <p:cNvCxnSpPr/>
          <p:nvPr/>
        </p:nvCxnSpPr>
        <p:spPr>
          <a:xfrm flipH="1">
            <a:off x="4681331" y="2136917"/>
            <a:ext cx="26537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BEFBC030-1602-4891-8CEB-75BF7A357698}"/>
              </a:ext>
            </a:extLst>
          </p:cNvPr>
          <p:cNvSpPr txBox="1"/>
          <p:nvPr/>
        </p:nvSpPr>
        <p:spPr>
          <a:xfrm>
            <a:off x="5009322" y="1371603"/>
            <a:ext cx="2037521"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Scholes’ colleague at Stanford</a:t>
            </a:r>
            <a:endParaRPr lang="zh-CN" alt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9FE1048-2C31-4596-9CA2-56DC03812741}"/>
              </a:ext>
            </a:extLst>
          </p:cNvPr>
          <p:cNvSpPr txBox="1"/>
          <p:nvPr/>
        </p:nvSpPr>
        <p:spPr>
          <a:xfrm>
            <a:off x="5022576" y="2339013"/>
            <a:ext cx="2037521" cy="1477328"/>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Both have interests in the economics of investment banking and tax planning in corporate finance</a:t>
            </a:r>
            <a:endParaRPr lang="zh-CN" alt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C89C26E-D3E0-4849-9B3C-987E4CCB76C9}"/>
              </a:ext>
            </a:extLst>
          </p:cNvPr>
          <p:cNvSpPr txBox="1"/>
          <p:nvPr/>
        </p:nvSpPr>
        <p:spPr>
          <a:xfrm>
            <a:off x="990607" y="4747591"/>
            <a:ext cx="9823163"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After finished his work with </a:t>
            </a:r>
            <a:r>
              <a:rPr lang="en-US" altLang="zh-CN" dirty="0" err="1">
                <a:latin typeface="Times New Roman" panose="02020603050405020304" pitchFamily="18" charset="0"/>
                <a:cs typeface="Times New Roman" panose="02020603050405020304" pitchFamily="18" charset="0"/>
              </a:rPr>
              <a:t>Fama</a:t>
            </a:r>
            <a:r>
              <a:rPr lang="en-US" altLang="zh-CN" dirty="0">
                <a:latin typeface="Times New Roman" panose="02020603050405020304" pitchFamily="18" charset="0"/>
                <a:cs typeface="Times New Roman" panose="02020603050405020304" pitchFamily="18" charset="0"/>
              </a:rPr>
              <a:t>, Miller and Black at U of Chicago, Scholes joined Stanford in 1981, where he and Wolfson became the colleagues </a:t>
            </a:r>
            <a:endParaRPr lang="zh-CN" alt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A800253-062C-43BC-B0CC-B236C06A7A1D}"/>
              </a:ext>
            </a:extLst>
          </p:cNvPr>
          <p:cNvSpPr txBox="1"/>
          <p:nvPr/>
        </p:nvSpPr>
        <p:spPr>
          <a:xfrm>
            <a:off x="983987" y="5416829"/>
            <a:ext cx="9660823"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Both Scholes and Wolfson went to the financial markets in the 90s. Scholes went to </a:t>
            </a:r>
            <a:r>
              <a:rPr lang="en-US" altLang="zh-CN" dirty="0" err="1">
                <a:latin typeface="Times New Roman" panose="02020603050405020304" pitchFamily="18" charset="0"/>
                <a:cs typeface="Times New Roman" panose="02020603050405020304" pitchFamily="18" charset="0"/>
              </a:rPr>
              <a:t>Saloman</a:t>
            </a:r>
            <a:r>
              <a:rPr lang="en-US" altLang="zh-CN" dirty="0">
                <a:latin typeface="Times New Roman" panose="02020603050405020304" pitchFamily="18" charset="0"/>
                <a:cs typeface="Times New Roman" panose="02020603050405020304" pitchFamily="18" charset="0"/>
              </a:rPr>
              <a:t> Brothers in 1990, and Wolfson co-founded a financial consulting company in 1995. As this paper was published in the 1989, so an interesting guess can be this paper somehow inspired them to go to the industry</a:t>
            </a:r>
            <a:endParaRPr lang="zh-CN" alt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1FFC48E-138E-49D7-A582-995259E7543F}"/>
              </a:ext>
            </a:extLst>
          </p:cNvPr>
          <p:cNvSpPr txBox="1"/>
          <p:nvPr/>
        </p:nvSpPr>
        <p:spPr>
          <a:xfrm>
            <a:off x="198784" y="228602"/>
            <a:ext cx="6927574"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Background information of the authors</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18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52268-565B-4760-B8DF-C0DA4835ACDA}"/>
              </a:ext>
            </a:extLst>
          </p:cNvPr>
          <p:cNvSpPr txBox="1"/>
          <p:nvPr/>
        </p:nvSpPr>
        <p:spPr>
          <a:xfrm>
            <a:off x="228599" y="238538"/>
            <a:ext cx="977016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Corporate finance implications of DRP</a:t>
            </a:r>
          </a:p>
        </p:txBody>
      </p:sp>
      <p:sp>
        <p:nvSpPr>
          <p:cNvPr id="3" name="TextBox 2">
            <a:extLst>
              <a:ext uri="{FF2B5EF4-FFF2-40B4-BE49-F238E27FC236}">
                <a16:creationId xmlns:a16="http://schemas.microsoft.com/office/drawing/2014/main" id="{D9E74AC0-3555-49B3-AEC0-B16636B69412}"/>
              </a:ext>
            </a:extLst>
          </p:cNvPr>
          <p:cNvSpPr txBox="1"/>
          <p:nvPr/>
        </p:nvSpPr>
        <p:spPr>
          <a:xfrm>
            <a:off x="344997" y="1195263"/>
            <a:ext cx="11303663" cy="3693319"/>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Under this section, Scholes and Wolfson briefly talk about the announcement effects of underwritten stock and stock-rights issues by other scholars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We learned from our conversations with the sponsors of discount stock purchase plans that the negative response to an announced equity offering is an important consideration in decisions to raise equity through a stock purchase</a:t>
            </a:r>
          </a:p>
          <a:p>
            <a:r>
              <a:rPr lang="en-US" altLang="zh-CN" dirty="0">
                <a:latin typeface="Times New Roman" panose="02020603050405020304" pitchFamily="18" charset="0"/>
                <a:cs typeface="Times New Roman" panose="02020603050405020304" pitchFamily="18" charset="0"/>
              </a:rPr>
              <a:t>plan. It has been noted that the stock-price decline may be attributable to investor concern that equity is being issued because management has private information suggesting </a:t>
            </a:r>
            <a:r>
              <a:rPr lang="en-US" altLang="zh-CN" b="1" dirty="0">
                <a:latin typeface="Times New Roman" panose="02020603050405020304" pitchFamily="18" charset="0"/>
                <a:cs typeface="Times New Roman" panose="02020603050405020304" pitchFamily="18" charset="0"/>
              </a:rPr>
              <a:t>that the stock is overpriced </a:t>
            </a:r>
            <a:r>
              <a:rPr lang="en-US" altLang="zh-CN" dirty="0">
                <a:latin typeface="Times New Roman" panose="02020603050405020304" pitchFamily="18" charset="0"/>
                <a:cs typeface="Times New Roman" panose="02020603050405020304" pitchFamily="18" charset="0"/>
              </a:rPr>
              <a:t>[see, for example, Myers and </a:t>
            </a:r>
            <a:r>
              <a:rPr lang="en-US" altLang="zh-CN" dirty="0" err="1">
                <a:latin typeface="Times New Roman" panose="02020603050405020304" pitchFamily="18" charset="0"/>
                <a:cs typeface="Times New Roman" panose="02020603050405020304" pitchFamily="18" charset="0"/>
              </a:rPr>
              <a:t>Majluf</a:t>
            </a:r>
            <a:r>
              <a:rPr lang="en-US" altLang="zh-CN" dirty="0">
                <a:latin typeface="Times New Roman" panose="02020603050405020304" pitchFamily="18" charset="0"/>
                <a:cs typeface="Times New Roman" panose="02020603050405020304" pitchFamily="18" charset="0"/>
              </a:rPr>
              <a:t> (1984)]. </a:t>
            </a:r>
          </a:p>
          <a:p>
            <a:r>
              <a:rPr lang="en-US" altLang="zh-CN" dirty="0">
                <a:latin typeface="Times New Roman" panose="02020603050405020304" pitchFamily="18" charset="0"/>
                <a:cs typeface="Times New Roman" panose="02020603050405020304" pitchFamily="18" charset="0"/>
              </a:rPr>
              <a:t>But if management wants to raise equity capital and does not have negative inside information, committing the firm to raise money to finance a future project over a period of months or years, rather than all at once, may mitigate the </a:t>
            </a:r>
            <a:r>
              <a:rPr lang="en-US" altLang="zh-CN" b="1" dirty="0">
                <a:latin typeface="Times New Roman" panose="02020603050405020304" pitchFamily="18" charset="0"/>
                <a:cs typeface="Times New Roman" panose="02020603050405020304" pitchFamily="18" charset="0"/>
              </a:rPr>
              <a:t>adverse selection</a:t>
            </a:r>
            <a:r>
              <a:rPr lang="en-US" altLang="zh-CN" dirty="0">
                <a:latin typeface="Times New Roman" panose="02020603050405020304" pitchFamily="18" charset="0"/>
                <a:cs typeface="Times New Roman" panose="02020603050405020304" pitchFamily="18" charset="0"/>
              </a:rPr>
              <a:t> problem. Raising capital </a:t>
            </a:r>
            <a:r>
              <a:rPr lang="en-US" altLang="zh-CN" b="1" dirty="0">
                <a:latin typeface="Times New Roman" panose="02020603050405020304" pitchFamily="18" charset="0"/>
                <a:cs typeface="Times New Roman" panose="02020603050405020304" pitchFamily="18" charset="0"/>
              </a:rPr>
              <a:t>over time </a:t>
            </a:r>
            <a:r>
              <a:rPr lang="en-US" altLang="zh-CN" dirty="0">
                <a:latin typeface="Times New Roman" panose="02020603050405020304" pitchFamily="18" charset="0"/>
                <a:cs typeface="Times New Roman" panose="02020603050405020304" pitchFamily="18" charset="0"/>
              </a:rPr>
              <a:t>allows some of the information management has when the plan to raise equity is announced to be reflected in publicly disclosed accounting measures of performance and other outlets, thereby </a:t>
            </a:r>
            <a:r>
              <a:rPr lang="en-US" altLang="zh-CN" b="1" dirty="0">
                <a:latin typeface="Times New Roman" panose="02020603050405020304" pitchFamily="18" charset="0"/>
                <a:cs typeface="Times New Roman" panose="02020603050405020304" pitchFamily="18" charset="0"/>
              </a:rPr>
              <a:t>reducing information asymmetries</a:t>
            </a:r>
            <a:r>
              <a:rPr lang="en-US" altLang="zh-CN"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993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CFFEC3-9274-47B5-BB3B-07371DFB92AE}"/>
              </a:ext>
            </a:extLst>
          </p:cNvPr>
          <p:cNvSpPr txBox="1"/>
          <p:nvPr/>
        </p:nvSpPr>
        <p:spPr>
          <a:xfrm>
            <a:off x="344997" y="1195263"/>
            <a:ext cx="11303663" cy="286232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practice that firms limit the amount of stock investors may purchase at a discount slows down the rate at which funds are raised, which may enable the firm to issue equity without incurring the loss in the market value that typically accompanies conventional underwritten equity issues. So discount stock-purchase plans can be viewed as a form of 'sunshine trading’, this increases the transparency and decreases the issue of asymmetry information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Smith (1986) has argued that the more severe the information asymmetry between managers and outside securityholders the greater the demand for the monitoring and certification services of an investment banker. The discount of 5.26% offered to shareholders in discount stock-purchase plans is similar to the direct costs incurred in using the services of an underwriter. But the discount stock-purchase plan allows some of the discounts to be earned by current shareholders, and these plans appear to avoid a negative impact on stock prices.</a:t>
            </a:r>
          </a:p>
        </p:txBody>
      </p:sp>
    </p:spTree>
    <p:extLst>
      <p:ext uri="{BB962C8B-B14F-4D97-AF65-F5344CB8AC3E}">
        <p14:creationId xmlns:p14="http://schemas.microsoft.com/office/powerpoint/2010/main" val="221956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818BC-84BC-4179-8660-ED4A2FDC9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536" y="1093343"/>
            <a:ext cx="7431464" cy="5029200"/>
          </a:xfrm>
          <a:prstGeom prst="rect">
            <a:avLst/>
          </a:prstGeom>
        </p:spPr>
      </p:pic>
      <p:sp>
        <p:nvSpPr>
          <p:cNvPr id="4" name="TextBox 3">
            <a:extLst>
              <a:ext uri="{FF2B5EF4-FFF2-40B4-BE49-F238E27FC236}">
                <a16:creationId xmlns:a16="http://schemas.microsoft.com/office/drawing/2014/main" id="{4D7F1B03-AF4D-4C66-81DE-8DDA48EEAEFF}"/>
              </a:ext>
            </a:extLst>
          </p:cNvPr>
          <p:cNvSpPr txBox="1"/>
          <p:nvPr/>
        </p:nvSpPr>
        <p:spPr>
          <a:xfrm>
            <a:off x="240277" y="1157354"/>
            <a:ext cx="4592320" cy="535531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Table 10 shows the underwriting costs by size of offer and year of offering for the post-shelf registration years 1983, 1985, 1987, and 1989 (through mid-June of 1989), for all common-stock issues and bank common-stock issues, In the $20-$50 million range for share issues, the fees (excluding direct issue costs) are 4.5% to 5.0% of issue size. Fees for shares issued by banks are somewhat smaller, typically 3.5% to 4%. </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So while discount stock-purchase programs are not directly comparable to underwritten offerings as a mechanism for raising new capital, </a:t>
            </a:r>
            <a:r>
              <a:rPr lang="en-US" altLang="zh-CN" b="1" dirty="0">
                <a:latin typeface="Times New Roman" panose="02020603050405020304" pitchFamily="18" charset="0"/>
                <a:cs typeface="Times New Roman" panose="02020603050405020304" pitchFamily="18" charset="0"/>
              </a:rPr>
              <a:t>the direct cost of the two mechanisms appear to be similar</a:t>
            </a:r>
            <a:r>
              <a:rPr lang="en-US" altLang="zh-CN" dirty="0">
                <a:latin typeface="Times New Roman" panose="02020603050405020304" pitchFamily="18" charset="0"/>
                <a:cs typeface="Times New Roman" panose="02020603050405020304" pitchFamily="18" charset="0"/>
              </a:rPr>
              <a:t>, and discount programs both appear to </a:t>
            </a:r>
            <a:r>
              <a:rPr lang="en-US" altLang="zh-CN" b="1" dirty="0">
                <a:latin typeface="Times New Roman" panose="02020603050405020304" pitchFamily="18" charset="0"/>
                <a:cs typeface="Times New Roman" panose="02020603050405020304" pitchFamily="18" charset="0"/>
              </a:rPr>
              <a:t>avoid market impact costs </a:t>
            </a:r>
            <a:r>
              <a:rPr lang="en-US" altLang="zh-CN" dirty="0">
                <a:latin typeface="Times New Roman" panose="02020603050405020304" pitchFamily="18" charset="0"/>
                <a:cs typeface="Times New Roman" panose="02020603050405020304" pitchFamily="18" charset="0"/>
              </a:rPr>
              <a:t>and allow some of the </a:t>
            </a:r>
            <a:r>
              <a:rPr lang="en-US" altLang="zh-CN" b="1" dirty="0">
                <a:latin typeface="Times New Roman" panose="02020603050405020304" pitchFamily="18" charset="0"/>
                <a:cs typeface="Times New Roman" panose="02020603050405020304" pitchFamily="18" charset="0"/>
              </a:rPr>
              <a:t>underwriting fees to be earned by existing shareholders</a:t>
            </a:r>
            <a:r>
              <a:rPr lang="en-US" altLang="zh-CN"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A859193-06E3-4BCD-A9A8-D19FEC787AA1}"/>
              </a:ext>
            </a:extLst>
          </p:cNvPr>
          <p:cNvSpPr txBox="1"/>
          <p:nvPr/>
        </p:nvSpPr>
        <p:spPr>
          <a:xfrm>
            <a:off x="228599" y="238538"/>
            <a:ext cx="977016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The advantage of discount programs</a:t>
            </a:r>
          </a:p>
        </p:txBody>
      </p:sp>
    </p:spTree>
    <p:extLst>
      <p:ext uri="{BB962C8B-B14F-4D97-AF65-F5344CB8AC3E}">
        <p14:creationId xmlns:p14="http://schemas.microsoft.com/office/powerpoint/2010/main" val="37317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B25A5D-E544-4852-A793-80E5C568D043}"/>
              </a:ext>
            </a:extLst>
          </p:cNvPr>
          <p:cNvSpPr txBox="1"/>
          <p:nvPr/>
        </p:nvSpPr>
        <p:spPr>
          <a:xfrm>
            <a:off x="228599" y="238538"/>
            <a:ext cx="977016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Concluding remarks</a:t>
            </a:r>
          </a:p>
        </p:txBody>
      </p:sp>
      <p:sp>
        <p:nvSpPr>
          <p:cNvPr id="3" name="TextBox 2">
            <a:extLst>
              <a:ext uri="{FF2B5EF4-FFF2-40B4-BE49-F238E27FC236}">
                <a16:creationId xmlns:a16="http://schemas.microsoft.com/office/drawing/2014/main" id="{1590CEF5-C163-41E4-B8EF-9C2F8BFF41C8}"/>
              </a:ext>
            </a:extLst>
          </p:cNvPr>
          <p:cNvSpPr txBox="1"/>
          <p:nvPr/>
        </p:nvSpPr>
        <p:spPr>
          <a:xfrm>
            <a:off x="344997" y="1195263"/>
            <a:ext cx="11303663" cy="452431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experiment allowed us not only to test whether </a:t>
            </a:r>
            <a:r>
              <a:rPr lang="en-US" altLang="zh-CN" b="1" dirty="0">
                <a:latin typeface="Times New Roman" panose="02020603050405020304" pitchFamily="18" charset="0"/>
                <a:cs typeface="Times New Roman" panose="02020603050405020304" pitchFamily="18" charset="0"/>
              </a:rPr>
              <a:t>we could earn abnormal profits based on publicly available information </a:t>
            </a:r>
            <a:r>
              <a:rPr lang="en-US" altLang="zh-CN" dirty="0">
                <a:latin typeface="Times New Roman" panose="02020603050405020304" pitchFamily="18" charset="0"/>
                <a:cs typeface="Times New Roman" panose="02020603050405020304" pitchFamily="18" charset="0"/>
              </a:rPr>
              <a:t>(test the EMH), but also let us to consider </a:t>
            </a:r>
            <a:r>
              <a:rPr lang="en-US" altLang="zh-CN" b="1" dirty="0">
                <a:latin typeface="Times New Roman" panose="02020603050405020304" pitchFamily="18" charset="0"/>
                <a:cs typeface="Times New Roman" panose="02020603050405020304" pitchFamily="18" charset="0"/>
              </a:rPr>
              <a:t>why firms would use discount stock-purchase programs with restrictions on investor participation</a:t>
            </a:r>
            <a:r>
              <a:rPr lang="en-US" altLang="zh-CN" dirty="0">
                <a:latin typeface="Times New Roman" panose="02020603050405020304" pitchFamily="18" charset="0"/>
                <a:cs typeface="Times New Roman" panose="02020603050405020304" pitchFamily="18" charset="0"/>
              </a:rPr>
              <a:t>. At a discount rate of 5%, the programs in which we participated offered </a:t>
            </a:r>
            <a:r>
              <a:rPr lang="en-US" altLang="zh-CN" b="1" dirty="0">
                <a:latin typeface="Times New Roman" panose="02020603050405020304" pitchFamily="18" charset="0"/>
                <a:cs typeface="Times New Roman" panose="02020603050405020304" pitchFamily="18" charset="0"/>
              </a:rPr>
              <a:t>substantial profit opportunity</a:t>
            </a:r>
            <a:r>
              <a:rPr lang="en-US" altLang="zh-CN" dirty="0">
                <a:latin typeface="Times New Roman" panose="02020603050405020304" pitchFamily="18" charset="0"/>
                <a:cs typeface="Times New Roman" panose="02020603050405020304" pitchFamily="18" charset="0"/>
              </a:rPr>
              <a:t>, especially to investors choosing to exploit the available natural economies of both scale (for a given plan) and scope (across plans). Since most shareholders do not participate in these plans (and therefore do not share in the discounts) the question arises whether a 5% discount is too generous to maximize the welfare of current shareholders. The </a:t>
            </a:r>
            <a:r>
              <a:rPr lang="en-US" altLang="zh-CN" b="1" dirty="0">
                <a:latin typeface="Times New Roman" panose="02020603050405020304" pitchFamily="18" charset="0"/>
                <a:cs typeface="Times New Roman" panose="02020603050405020304" pitchFamily="18" charset="0"/>
              </a:rPr>
              <a:t>elimination</a:t>
            </a:r>
            <a:r>
              <a:rPr lang="en-US" altLang="zh-CN" dirty="0">
                <a:latin typeface="Times New Roman" panose="02020603050405020304" pitchFamily="18" charset="0"/>
                <a:cs typeface="Times New Roman" panose="02020603050405020304" pitchFamily="18" charset="0"/>
              </a:rPr>
              <a:t> of discounts on optional cash purchases in so many plans (particularly in 1986) is consistent with this speculation.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Another explanation for termination of cash discounts is simply that firms </a:t>
            </a:r>
            <a:r>
              <a:rPr lang="en-US" altLang="zh-CN" b="1" dirty="0">
                <a:latin typeface="Times New Roman" panose="02020603050405020304" pitchFamily="18" charset="0"/>
                <a:cs typeface="Times New Roman" panose="02020603050405020304" pitchFamily="18" charset="0"/>
              </a:rPr>
              <a:t>raised the target level of capital</a:t>
            </a:r>
            <a:r>
              <a:rPr lang="en-US" altLang="zh-CN" dirty="0">
                <a:latin typeface="Times New Roman" panose="02020603050405020304" pitchFamily="18" charset="0"/>
                <a:cs typeface="Times New Roman" panose="02020603050405020304" pitchFamily="18" charset="0"/>
              </a:rPr>
              <a:t>. Given the profits we (and presumably others) made, firms might have been able to raise the same amount of capital at less direct cost to shareholders by reducing the size of the discount and increasing investment limits, as </a:t>
            </a:r>
            <a:r>
              <a:rPr lang="en-US" altLang="zh-CN" dirty="0" err="1">
                <a:latin typeface="Times New Roman" panose="02020603050405020304" pitchFamily="18" charset="0"/>
                <a:cs typeface="Times New Roman" panose="02020603050405020304" pitchFamily="18" charset="0"/>
              </a:rPr>
              <a:t>BankAmeriea</a:t>
            </a:r>
            <a:r>
              <a:rPr lang="en-US" altLang="zh-CN" dirty="0">
                <a:latin typeface="Times New Roman" panose="02020603050405020304" pitchFamily="18" charset="0"/>
                <a:cs typeface="Times New Roman" panose="02020603050405020304" pitchFamily="18" charset="0"/>
              </a:rPr>
              <a:t> and a few others have done.</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Interest conflict between investment banks and those discount stock purchase programs, as the investment banks lose underwriting fees if these programs displace conventional underwritings</a:t>
            </a:r>
          </a:p>
        </p:txBody>
      </p:sp>
    </p:spTree>
    <p:extLst>
      <p:ext uri="{BB962C8B-B14F-4D97-AF65-F5344CB8AC3E}">
        <p14:creationId xmlns:p14="http://schemas.microsoft.com/office/powerpoint/2010/main" val="331493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396EF-7EC6-4D47-A7CD-471E8319F6E3}"/>
              </a:ext>
            </a:extLst>
          </p:cNvPr>
          <p:cNvSpPr txBox="1"/>
          <p:nvPr/>
        </p:nvSpPr>
        <p:spPr>
          <a:xfrm>
            <a:off x="228599" y="238538"/>
            <a:ext cx="977016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Personal comments</a:t>
            </a:r>
          </a:p>
        </p:txBody>
      </p:sp>
      <p:sp>
        <p:nvSpPr>
          <p:cNvPr id="3" name="TextBox 2">
            <a:extLst>
              <a:ext uri="{FF2B5EF4-FFF2-40B4-BE49-F238E27FC236}">
                <a16:creationId xmlns:a16="http://schemas.microsoft.com/office/drawing/2014/main" id="{16A0A5C2-DDD4-4AB9-84AB-EB1AC5020572}"/>
              </a:ext>
            </a:extLst>
          </p:cNvPr>
          <p:cNvSpPr txBox="1"/>
          <p:nvPr/>
        </p:nvSpPr>
        <p:spPr>
          <a:xfrm>
            <a:off x="344997" y="1195263"/>
            <a:ext cx="11303663" cy="3970318"/>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When googling discounted stock purchase plan, the results comes out to be “employee stock purchase plan” (ESPP), so not that much popular anymore, the limitation of the paper (1989)</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Like an executive summary of their investing operation, instead of being a traditional academic paper. For me it is a fresh experience to read such a paper. And this is also an interesting challenge to EMH</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How to resolve the issue of asymmetric information</a:t>
            </a:r>
          </a:p>
          <a:p>
            <a:r>
              <a:rPr lang="en-US" altLang="zh-CN" dirty="0">
                <a:latin typeface="Times New Roman" panose="02020603050405020304" pitchFamily="18" charset="0"/>
                <a:cs typeface="Times New Roman" panose="02020603050405020304" pitchFamily="18" charset="0"/>
              </a:rPr>
              <a:t>Give more time to let the information spread so that the market can react</a:t>
            </a:r>
          </a:p>
          <a:p>
            <a:r>
              <a:rPr lang="en-US" altLang="zh-CN" dirty="0">
                <a:latin typeface="Times New Roman" panose="02020603050405020304" pitchFamily="18" charset="0"/>
                <a:cs typeface="Times New Roman" panose="02020603050405020304" pitchFamily="18" charset="0"/>
              </a:rPr>
              <a:t>Warranty? In our financial intermediation class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Understanding the policy is important, especially regarding to the tax</a:t>
            </a:r>
          </a:p>
          <a:p>
            <a:r>
              <a:rPr lang="en-US" altLang="zh-CN" dirty="0">
                <a:latin typeface="Times New Roman" panose="02020603050405020304" pitchFamily="18" charset="0"/>
                <a:cs typeface="Times New Roman" panose="02020603050405020304" pitchFamily="18" charset="0"/>
              </a:rPr>
              <a:t>So Trump’s reformation in tax would be interesting to study</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New challenge to the role of investment banks in the modern time?</a:t>
            </a:r>
          </a:p>
        </p:txBody>
      </p:sp>
    </p:spTree>
    <p:extLst>
      <p:ext uri="{BB962C8B-B14F-4D97-AF65-F5344CB8AC3E}">
        <p14:creationId xmlns:p14="http://schemas.microsoft.com/office/powerpoint/2010/main" val="327173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D6872-5D5F-4302-BAB3-FA0545C9363C}"/>
              </a:ext>
            </a:extLst>
          </p:cNvPr>
          <p:cNvSpPr/>
          <p:nvPr/>
        </p:nvSpPr>
        <p:spPr>
          <a:xfrm>
            <a:off x="755374" y="983984"/>
            <a:ext cx="10167730" cy="5632311"/>
          </a:xfrm>
          <a:prstGeom prst="rect">
            <a:avLst/>
          </a:prstGeom>
        </p:spPr>
        <p:txBody>
          <a:bodyPr wrap="square">
            <a:spAutoFit/>
          </a:bodyPr>
          <a:lstStyle/>
          <a:p>
            <a:r>
              <a:rPr lang="en-US" altLang="zh-CN" b="1" dirty="0">
                <a:latin typeface="Times New Roman" panose="02020603050405020304" pitchFamily="18" charset="0"/>
              </a:rPr>
              <a:t>#1</a:t>
            </a:r>
          </a:p>
          <a:p>
            <a:r>
              <a:rPr lang="en-US" altLang="zh-CN" b="1" dirty="0">
                <a:latin typeface="Times New Roman" panose="02020603050405020304" pitchFamily="18" charset="0"/>
              </a:rPr>
              <a:t>Discount dividend-reinvestment </a:t>
            </a:r>
            <a:r>
              <a:rPr lang="en-US" altLang="zh-CN" dirty="0">
                <a:latin typeface="Times New Roman" panose="02020603050405020304" pitchFamily="18" charset="0"/>
              </a:rPr>
              <a:t>and </a:t>
            </a:r>
            <a:r>
              <a:rPr lang="en-US" altLang="zh-CN" b="1" dirty="0">
                <a:latin typeface="Times New Roman" panose="02020603050405020304" pitchFamily="18" charset="0"/>
              </a:rPr>
              <a:t>stock-purchase plans </a:t>
            </a:r>
          </a:p>
          <a:p>
            <a:pPr marL="342900" indent="-342900">
              <a:buAutoNum type="arabicParenBoth"/>
            </a:pPr>
            <a:r>
              <a:rPr lang="en-US" altLang="zh-CN" dirty="0">
                <a:latin typeface="Times New Roman" panose="02020603050405020304" pitchFamily="18" charset="0"/>
              </a:rPr>
              <a:t>allow shareholders to capture part of the underwriting fees incurred in new stock offerings </a:t>
            </a:r>
          </a:p>
          <a:p>
            <a:pPr marL="342900" indent="-342900">
              <a:buAutoNum type="arabicParenBoth"/>
            </a:pPr>
            <a:r>
              <a:rPr lang="en-US" altLang="zh-CN" dirty="0">
                <a:latin typeface="Times New Roman" panose="02020603050405020304" pitchFamily="18" charset="0"/>
              </a:rPr>
              <a:t>and save sponsoring firms some of the usual underwriting costs. </a:t>
            </a:r>
          </a:p>
          <a:p>
            <a:endParaRPr lang="en-US" altLang="zh-CN" dirty="0">
              <a:latin typeface="Times New Roman" panose="02020603050405020304" pitchFamily="18" charset="0"/>
            </a:endParaRPr>
          </a:p>
          <a:p>
            <a:r>
              <a:rPr lang="en-US" altLang="zh-CN" dirty="0">
                <a:latin typeface="Times New Roman" panose="02020603050405020304" pitchFamily="18" charset="0"/>
              </a:rPr>
              <a:t>So that is why the title is called “decentralized IB”, as part of the role of IB in financial market is somehow displaced by this invention of firm</a:t>
            </a:r>
          </a:p>
          <a:p>
            <a:endParaRPr lang="en-US" altLang="zh-CN" dirty="0">
              <a:latin typeface="Times New Roman" panose="02020603050405020304" pitchFamily="18" charset="0"/>
            </a:endParaRPr>
          </a:p>
          <a:p>
            <a:r>
              <a:rPr lang="en-US" altLang="zh-CN" b="1" dirty="0">
                <a:latin typeface="Times New Roman" panose="02020603050405020304" pitchFamily="18" charset="0"/>
              </a:rPr>
              <a:t>#2</a:t>
            </a:r>
          </a:p>
          <a:p>
            <a:r>
              <a:rPr lang="en-US" altLang="zh-CN" dirty="0">
                <a:latin typeface="Times New Roman" panose="02020603050405020304" pitchFamily="18" charset="0"/>
              </a:rPr>
              <a:t>We tested the degree to which individual investors can profitably serve this investment banking function by implementing simple investment/trading strategies designed to capture the discounts and distribute the shares in the market. </a:t>
            </a:r>
          </a:p>
          <a:p>
            <a:endParaRPr lang="en-US" altLang="zh-CN" dirty="0">
              <a:latin typeface="Times New Roman" panose="02020603050405020304" pitchFamily="18" charset="0"/>
            </a:endParaRPr>
          </a:p>
          <a:p>
            <a:r>
              <a:rPr lang="en-US" altLang="zh-CN" dirty="0">
                <a:latin typeface="Times New Roman" panose="02020603050405020304" pitchFamily="18" charset="0"/>
              </a:rPr>
              <a:t>This is pretty much what they did in this paper, personally I feel like this is more like an operation summary of their investment/trading strategies</a:t>
            </a:r>
          </a:p>
          <a:p>
            <a:endParaRPr lang="en-US" altLang="zh-CN" dirty="0">
              <a:latin typeface="Times New Roman" panose="02020603050405020304" pitchFamily="18" charset="0"/>
            </a:endParaRPr>
          </a:p>
          <a:p>
            <a:r>
              <a:rPr lang="en-US" altLang="zh-CN" b="1" dirty="0">
                <a:latin typeface="Times New Roman" panose="02020603050405020304" pitchFamily="18" charset="0"/>
              </a:rPr>
              <a:t>#3</a:t>
            </a:r>
          </a:p>
          <a:p>
            <a:r>
              <a:rPr lang="en-US" altLang="zh-CN" dirty="0">
                <a:latin typeface="Times New Roman" panose="02020603050405020304" pitchFamily="18" charset="0"/>
              </a:rPr>
              <a:t>The large profits earned by our strategies raise serious questions about </a:t>
            </a:r>
          </a:p>
          <a:p>
            <a:pPr marL="342900" indent="-342900">
              <a:buAutoNum type="arabicParenBoth"/>
            </a:pPr>
            <a:r>
              <a:rPr lang="en-US" altLang="zh-CN" dirty="0">
                <a:latin typeface="Times New Roman" panose="02020603050405020304" pitchFamily="18" charset="0"/>
              </a:rPr>
              <a:t>why it takes firms so long to raise the target level of capital </a:t>
            </a:r>
          </a:p>
          <a:p>
            <a:pPr marL="342900" indent="-342900">
              <a:buAutoNum type="arabicParenBoth"/>
            </a:pPr>
            <a:r>
              <a:rPr lang="en-US" altLang="zh-CN" dirty="0">
                <a:latin typeface="Times New Roman" panose="02020603050405020304" pitchFamily="18" charset="0"/>
              </a:rPr>
              <a:t>and why many eligible shareholders do not participate in these discount plans.</a:t>
            </a:r>
            <a:endParaRPr lang="zh-CN" altLang="en-US" dirty="0"/>
          </a:p>
        </p:txBody>
      </p:sp>
      <p:sp>
        <p:nvSpPr>
          <p:cNvPr id="3" name="TextBox 2">
            <a:extLst>
              <a:ext uri="{FF2B5EF4-FFF2-40B4-BE49-F238E27FC236}">
                <a16:creationId xmlns:a16="http://schemas.microsoft.com/office/drawing/2014/main" id="{7FEC0805-898B-41AB-A1B8-EB2BBE420AB7}"/>
              </a:ext>
            </a:extLst>
          </p:cNvPr>
          <p:cNvSpPr txBox="1"/>
          <p:nvPr/>
        </p:nvSpPr>
        <p:spPr>
          <a:xfrm>
            <a:off x="198784" y="228602"/>
            <a:ext cx="6927574"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Go through the summary</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46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2C586-D46D-49D0-8CB0-27E3D6D13770}"/>
              </a:ext>
            </a:extLst>
          </p:cNvPr>
          <p:cNvSpPr txBox="1"/>
          <p:nvPr/>
        </p:nvSpPr>
        <p:spPr>
          <a:xfrm>
            <a:off x="198784" y="228602"/>
            <a:ext cx="6927574"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Introduction section</a:t>
            </a:r>
            <a:endParaRPr lang="zh-CN" alt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6B0ABC3-20F6-43AA-8099-F79A001C6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02" y="1023730"/>
            <a:ext cx="8192045" cy="5418563"/>
          </a:xfrm>
          <a:prstGeom prst="rect">
            <a:avLst/>
          </a:prstGeom>
        </p:spPr>
      </p:pic>
    </p:spTree>
    <p:extLst>
      <p:ext uri="{BB962C8B-B14F-4D97-AF65-F5344CB8AC3E}">
        <p14:creationId xmlns:p14="http://schemas.microsoft.com/office/powerpoint/2010/main" val="420338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19FC-A361-49B7-84C9-5E9918ECFCDF}"/>
              </a:ext>
            </a:extLst>
          </p:cNvPr>
          <p:cNvSpPr/>
          <p:nvPr/>
        </p:nvSpPr>
        <p:spPr>
          <a:xfrm>
            <a:off x="725557" y="477083"/>
            <a:ext cx="10495721" cy="5909310"/>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They introduce their motivation to do this research, according to the EMH. Investors cannot profit from publicly available information. But certain anomalies, like “January Effect” and “Monday Effect”, weaken the case of efficient market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Here's one from yesterday. We bid on this particular issue - this happens to be Citizens Insurance, which is a creature of the state of Florida. It was set up to take care of hurricane insurance, and it's backed by premium taxes, and if they have a big hurricane and the fund becomes inadequate, they raise the premium taxes. There's nothing wrong with the credit. So we bid on three different Citizens securities that day. We got one bid at an 11.33% interest rate. One that we didn't buy went for 9.87%, and one went for 6.0%. It's the same bond, the same time, the same dealer. And a big issue. </a:t>
            </a:r>
            <a:r>
              <a:rPr lang="en-US" altLang="zh-CN" b="1" dirty="0">
                <a:latin typeface="Times New Roman" panose="02020603050405020304" pitchFamily="18" charset="0"/>
                <a:cs typeface="Times New Roman" panose="02020603050405020304" pitchFamily="18" charset="0"/>
              </a:rPr>
              <a:t>This is not some little anomaly, as they like to say in academic circles every time they find something that disagrees with their theory. </a:t>
            </a:r>
          </a:p>
          <a:p>
            <a:pPr marL="285750" indent="-285750">
              <a:buFontTx/>
              <a:buChar char="-"/>
            </a:pPr>
            <a:r>
              <a:rPr lang="en-US" altLang="zh-CN" dirty="0">
                <a:latin typeface="Times New Roman" panose="02020603050405020304" pitchFamily="18" charset="0"/>
                <a:cs typeface="Times New Roman" panose="02020603050405020304" pitchFamily="18" charset="0"/>
              </a:rPr>
              <a:t>Warren Buffet, 2008</a:t>
            </a:r>
          </a:p>
          <a:p>
            <a:pPr marL="285750" indent="-285750">
              <a:buFontTx/>
              <a:buChar char="-"/>
            </a:pP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 often wonder why the whole world is so prone to generalize. Generalizations are seldom if ever true and are usually utterly inaccurate.” </a:t>
            </a:r>
          </a:p>
          <a:p>
            <a:pPr marL="285750" indent="-285750">
              <a:buFontTx/>
              <a:buChar char="-"/>
            </a:pPr>
            <a:r>
              <a:rPr lang="en-US" altLang="zh-CN" dirty="0">
                <a:latin typeface="Times New Roman" panose="02020603050405020304" pitchFamily="18" charset="0"/>
                <a:cs typeface="Times New Roman" panose="02020603050405020304" pitchFamily="18" charset="0"/>
              </a:rPr>
              <a:t>Agatha Christie</a:t>
            </a:r>
          </a:p>
          <a:p>
            <a:pPr marL="285750" indent="-285750">
              <a:buFontTx/>
              <a:buChar char="-"/>
            </a:pP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But none of the papers, which weaken EMH, test whether investors can actually profit, so in this paper, Scholes and Wolfson documents their investing progress to show why the market is somehow inefficient. They raise further observations after they finish the work, like the comparison between the discount stock-purchase plans and conventional underwritings</a:t>
            </a:r>
          </a:p>
        </p:txBody>
      </p:sp>
    </p:spTree>
    <p:extLst>
      <p:ext uri="{BB962C8B-B14F-4D97-AF65-F5344CB8AC3E}">
        <p14:creationId xmlns:p14="http://schemas.microsoft.com/office/powerpoint/2010/main" val="173144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EBD713-C037-4B11-8EB2-FB61B744AC85}"/>
              </a:ext>
            </a:extLst>
          </p:cNvPr>
          <p:cNvSpPr/>
          <p:nvPr/>
        </p:nvSpPr>
        <p:spPr>
          <a:xfrm>
            <a:off x="924339" y="1222518"/>
            <a:ext cx="10495721" cy="4247317"/>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Feather:</a:t>
            </a:r>
          </a:p>
          <a:p>
            <a:r>
              <a:rPr lang="en-US" altLang="zh-CN" dirty="0">
                <a:latin typeface="Times New Roman" panose="02020603050405020304" pitchFamily="18" charset="0"/>
                <a:cs typeface="Times New Roman" panose="02020603050405020304" pitchFamily="18" charset="0"/>
              </a:rPr>
              <a:t>We discovered that many companies offered stockholders the fight to buy additional shares at a discount, typically of </a:t>
            </a:r>
            <a:r>
              <a:rPr lang="en-US" altLang="zh-CN" b="1" dirty="0">
                <a:latin typeface="Times New Roman" panose="02020603050405020304" pitchFamily="18" charset="0"/>
                <a:cs typeface="Times New Roman" panose="02020603050405020304" pitchFamily="18" charset="0"/>
              </a:rPr>
              <a:t>5.263% (or 5/95)</a:t>
            </a:r>
            <a:r>
              <a:rPr lang="en-US" altLang="zh-CN" dirty="0">
                <a:latin typeface="Times New Roman" panose="02020603050405020304" pitchFamily="18" charset="0"/>
                <a:cs typeface="Times New Roman" panose="02020603050405020304" pitchFamily="18" charset="0"/>
              </a:rPr>
              <a:t> from extant market prices. </a:t>
            </a:r>
          </a:p>
          <a:p>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Steps:</a:t>
            </a:r>
          </a:p>
          <a:p>
            <a:pPr marL="342900" indent="-342900">
              <a:buAutoNum type="arabicParenBoth"/>
            </a:pPr>
            <a:r>
              <a:rPr lang="en-US" altLang="zh-CN" dirty="0">
                <a:latin typeface="Times New Roman" panose="02020603050405020304" pitchFamily="18" charset="0"/>
                <a:cs typeface="Times New Roman" panose="02020603050405020304" pitchFamily="18" charset="0"/>
              </a:rPr>
              <a:t>To qualify to buy this discount stock, one had only to hold at least one share of company stock in certificate form and sign up to participate in the discount stock-purchase program. </a:t>
            </a:r>
          </a:p>
          <a:p>
            <a:pPr marL="342900" indent="-342900">
              <a:buAutoNum type="arabicParenBoth"/>
            </a:pPr>
            <a:r>
              <a:rPr lang="en-US" altLang="zh-CN" dirty="0">
                <a:latin typeface="Times New Roman" panose="02020603050405020304" pitchFamily="18" charset="0"/>
                <a:cs typeface="Times New Roman" panose="02020603050405020304" pitchFamily="18" charset="0"/>
              </a:rPr>
              <a:t>The next step was to mail in a check for stock periodically. The company then issued, free of commissions, discount shares that could be sold in the market within a few weeks.</a:t>
            </a:r>
          </a:p>
          <a:p>
            <a:pPr marL="342900" indent="-342900">
              <a:buAutoNum type="arabicParenBoth"/>
            </a:pPr>
            <a:endParaRPr lang="en-US" altLang="zh-CN"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Example:</a:t>
            </a:r>
          </a:p>
          <a:p>
            <a:r>
              <a:rPr lang="en-US" altLang="zh-CN" dirty="0">
                <a:latin typeface="Times New Roman" panose="02020603050405020304" pitchFamily="18" charset="0"/>
                <a:cs typeface="Times New Roman" panose="02020603050405020304" pitchFamily="18" charset="0"/>
              </a:rPr>
              <a:t>For example, a J.P. Morgan shareholder could buy up to $5,000 of I.P. Morgan stock each month at a 5.263% discount. If the shareholder could immediately sell this stock at no cost, a sure profit of $263.16 would result on each transaction.</a:t>
            </a:r>
          </a:p>
          <a:p>
            <a:r>
              <a:rPr lang="en-US" altLang="zh-CN" dirty="0">
                <a:latin typeface="Times New Roman" panose="02020603050405020304" pitchFamily="18" charset="0"/>
                <a:cs typeface="Times New Roman" panose="02020603050405020304" pitchFamily="18" charset="0"/>
              </a:rPr>
              <a:t>5.263%*5000 = 263.16</a:t>
            </a:r>
          </a:p>
        </p:txBody>
      </p:sp>
      <p:sp>
        <p:nvSpPr>
          <p:cNvPr id="5" name="TextBox 4">
            <a:extLst>
              <a:ext uri="{FF2B5EF4-FFF2-40B4-BE49-F238E27FC236}">
                <a16:creationId xmlns:a16="http://schemas.microsoft.com/office/drawing/2014/main" id="{631FFE5A-F50B-4946-B745-91483765AAEF}"/>
              </a:ext>
            </a:extLst>
          </p:cNvPr>
          <p:cNvSpPr txBox="1"/>
          <p:nvPr/>
        </p:nvSpPr>
        <p:spPr>
          <a:xfrm>
            <a:off x="198784" y="228602"/>
            <a:ext cx="6927574"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What is a discount stock purchase plan?</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62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07E11-302C-4CD3-8639-FC6B7370E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251" y="252830"/>
            <a:ext cx="6572885" cy="6412571"/>
          </a:xfrm>
          <a:prstGeom prst="rect">
            <a:avLst/>
          </a:prstGeom>
        </p:spPr>
      </p:pic>
      <p:sp>
        <p:nvSpPr>
          <p:cNvPr id="4" name="TextBox 3">
            <a:extLst>
              <a:ext uri="{FF2B5EF4-FFF2-40B4-BE49-F238E27FC236}">
                <a16:creationId xmlns:a16="http://schemas.microsoft.com/office/drawing/2014/main" id="{36A12DB1-4ADC-4661-A3EB-8EECBDC916CA}"/>
              </a:ext>
            </a:extLst>
          </p:cNvPr>
          <p:cNvSpPr txBox="1"/>
          <p:nvPr/>
        </p:nvSpPr>
        <p:spPr>
          <a:xfrm>
            <a:off x="596348" y="2895821"/>
            <a:ext cx="3945835" cy="1477328"/>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Table one: Industry Concentration</a:t>
            </a:r>
          </a:p>
          <a:p>
            <a:r>
              <a:rPr lang="en-US" altLang="zh-CN" dirty="0">
                <a:latin typeface="Times New Roman" panose="02020603050405020304" pitchFamily="18" charset="0"/>
                <a:cs typeface="Times New Roman" panose="02020603050405020304" pitchFamily="18" charset="0"/>
              </a:rPr>
              <a:t>By numbers of project: mainly in banking, real estate, and public utilities. </a:t>
            </a:r>
          </a:p>
          <a:p>
            <a:r>
              <a:rPr lang="en-US" altLang="zh-CN" dirty="0">
                <a:latin typeface="Times New Roman" panose="02020603050405020304" pitchFamily="18" charset="0"/>
                <a:cs typeface="Times New Roman" panose="02020603050405020304" pitchFamily="18" charset="0"/>
              </a:rPr>
              <a:t>By amount of the investments: 2.6m out of 3.6m in banks</a:t>
            </a:r>
            <a:endParaRPr lang="zh-CN" alt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554E8A5-1E39-42C6-B14D-DC153A267460}"/>
              </a:ext>
            </a:extLst>
          </p:cNvPr>
          <p:cNvSpPr txBox="1"/>
          <p:nvPr/>
        </p:nvSpPr>
        <p:spPr>
          <a:xfrm>
            <a:off x="636988" y="1067021"/>
            <a:ext cx="3945835" cy="92333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Identified 82 companies</a:t>
            </a:r>
          </a:p>
          <a:p>
            <a:r>
              <a:rPr lang="en-US" altLang="zh-CN" dirty="0">
                <a:latin typeface="Times New Roman" panose="02020603050405020304" pitchFamily="18" charset="0"/>
                <a:cs typeface="Times New Roman" panose="02020603050405020304" pitchFamily="18" charset="0"/>
              </a:rPr>
              <a:t>Between the time period of 1984 and 1988</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86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31A40-D6E9-48B1-9A6A-2682731E4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430" y="220345"/>
            <a:ext cx="6743700" cy="6457950"/>
          </a:xfrm>
          <a:prstGeom prst="rect">
            <a:avLst/>
          </a:prstGeom>
        </p:spPr>
      </p:pic>
      <p:sp>
        <p:nvSpPr>
          <p:cNvPr id="4" name="TextBox 3">
            <a:extLst>
              <a:ext uri="{FF2B5EF4-FFF2-40B4-BE49-F238E27FC236}">
                <a16:creationId xmlns:a16="http://schemas.microsoft.com/office/drawing/2014/main" id="{1289B5CB-AD3D-4343-91EE-9167CED3B13F}"/>
              </a:ext>
            </a:extLst>
          </p:cNvPr>
          <p:cNvSpPr txBox="1"/>
          <p:nvPr/>
        </p:nvSpPr>
        <p:spPr>
          <a:xfrm>
            <a:off x="596348" y="904461"/>
            <a:ext cx="3945835" cy="2031325"/>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Table two: Investment ceiling and discounts</a:t>
            </a:r>
          </a:p>
          <a:p>
            <a:r>
              <a:rPr lang="en-US" altLang="zh-CN" dirty="0">
                <a:latin typeface="Times New Roman" panose="02020603050405020304" pitchFamily="18" charset="0"/>
                <a:cs typeface="Times New Roman" panose="02020603050405020304" pitchFamily="18" charset="0"/>
              </a:rPr>
              <a:t>All firms limit allowable investment – prevent extreme secondary trading</a:t>
            </a:r>
          </a:p>
          <a:p>
            <a:r>
              <a:rPr lang="en-US" altLang="zh-CN" dirty="0">
                <a:latin typeface="Times New Roman" panose="02020603050405020304" pitchFamily="18" charset="0"/>
                <a:cs typeface="Times New Roman" panose="02020603050405020304" pitchFamily="18" charset="0"/>
              </a:rPr>
              <a:t>Mostly require that participants possess the certification under their own names – prevent brokers to build large scale</a:t>
            </a:r>
          </a:p>
        </p:txBody>
      </p:sp>
      <p:cxnSp>
        <p:nvCxnSpPr>
          <p:cNvPr id="6" name="Straight Connector 5">
            <a:extLst>
              <a:ext uri="{FF2B5EF4-FFF2-40B4-BE49-F238E27FC236}">
                <a16:creationId xmlns:a16="http://schemas.microsoft.com/office/drawing/2014/main" id="{6E120BC5-810D-4A46-8A55-1CA40F80B3C2}"/>
              </a:ext>
            </a:extLst>
          </p:cNvPr>
          <p:cNvCxnSpPr/>
          <p:nvPr/>
        </p:nvCxnSpPr>
        <p:spPr>
          <a:xfrm>
            <a:off x="8497957" y="6211957"/>
            <a:ext cx="24847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787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438F0-3E99-41DB-A882-3304D9A38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183" y="1083445"/>
            <a:ext cx="7296205" cy="3478796"/>
          </a:xfrm>
          <a:prstGeom prst="rect">
            <a:avLst/>
          </a:prstGeom>
        </p:spPr>
      </p:pic>
      <p:sp>
        <p:nvSpPr>
          <p:cNvPr id="4" name="TextBox 3">
            <a:extLst>
              <a:ext uri="{FF2B5EF4-FFF2-40B4-BE49-F238E27FC236}">
                <a16:creationId xmlns:a16="http://schemas.microsoft.com/office/drawing/2014/main" id="{85E65AC8-C15D-440E-A38C-1CDB1F443E60}"/>
              </a:ext>
            </a:extLst>
          </p:cNvPr>
          <p:cNvSpPr txBox="1"/>
          <p:nvPr/>
        </p:nvSpPr>
        <p:spPr>
          <a:xfrm>
            <a:off x="596348" y="904461"/>
            <a:ext cx="3945835" cy="646331"/>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Table three: frequency distribution</a:t>
            </a:r>
          </a:p>
          <a:p>
            <a:r>
              <a:rPr lang="en-US" altLang="zh-CN" dirty="0">
                <a:latin typeface="Times New Roman" panose="02020603050405020304" pitchFamily="18" charset="0"/>
                <a:cs typeface="Times New Roman" panose="02020603050405020304" pitchFamily="18" charset="0"/>
              </a:rPr>
              <a:t>Connect with the table 2</a:t>
            </a:r>
          </a:p>
        </p:txBody>
      </p:sp>
    </p:spTree>
    <p:extLst>
      <p:ext uri="{BB962C8B-B14F-4D97-AF65-F5344CB8AC3E}">
        <p14:creationId xmlns:p14="http://schemas.microsoft.com/office/powerpoint/2010/main" val="1684582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3370</Words>
  <Application>Microsoft Office PowerPoint</Application>
  <PresentationFormat>Widescreen</PresentationFormat>
  <Paragraphs>171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等线</vt:lpstr>
      <vt:lpstr>等线 Light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Xunwei</dc:creator>
  <cp:lastModifiedBy>Liu, Xunwei</cp:lastModifiedBy>
  <cp:revision>64</cp:revision>
  <dcterms:created xsi:type="dcterms:W3CDTF">2017-09-09T13:34:23Z</dcterms:created>
  <dcterms:modified xsi:type="dcterms:W3CDTF">2017-09-14T12:37:35Z</dcterms:modified>
</cp:coreProperties>
</file>